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86" r:id="rId2"/>
    <p:sldId id="287" r:id="rId3"/>
    <p:sldId id="288" r:id="rId4"/>
    <p:sldId id="289" r:id="rId5"/>
    <p:sldId id="308" r:id="rId6"/>
    <p:sldId id="305" r:id="rId7"/>
    <p:sldId id="309" r:id="rId8"/>
    <p:sldId id="310" r:id="rId9"/>
    <p:sldId id="290" r:id="rId10"/>
    <p:sldId id="304" r:id="rId11"/>
    <p:sldId id="303" r:id="rId12"/>
    <p:sldId id="307" r:id="rId13"/>
    <p:sldId id="306" r:id="rId14"/>
    <p:sldId id="293" r:id="rId15"/>
    <p:sldId id="294" r:id="rId16"/>
    <p:sldId id="291" r:id="rId17"/>
    <p:sldId id="258" r:id="rId18"/>
  </p:sldIdLst>
  <p:sldSz cx="9144000" cy="6858000" type="screen4x3"/>
  <p:notesSz cx="9309100" cy="70231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8" d="100"/>
          <a:sy n="98" d="100"/>
        </p:scale>
        <p:origin x="-211" y="3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4786" cy="3512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2207" y="1"/>
            <a:ext cx="4034786" cy="351214"/>
          </a:xfrm>
          <a:prstGeom prst="rect">
            <a:avLst/>
          </a:prstGeom>
        </p:spPr>
        <p:txBody>
          <a:bodyPr vert="horz" lIns="91440" tIns="45720" rIns="91440" bIns="45720" rtlCol="0"/>
          <a:lstStyle>
            <a:lvl1pPr algn="r">
              <a:defRPr sz="1200"/>
            </a:lvl1pPr>
          </a:lstStyle>
          <a:p>
            <a:fld id="{5AC8084B-80F3-4624-BC1E-77D2DE9E3283}" type="datetimeFigureOut">
              <a:rPr lang="en-US" smtClean="0"/>
              <a:t>6/13/2016</a:t>
            </a:fld>
            <a:endParaRPr lang="en-US"/>
          </a:p>
        </p:txBody>
      </p:sp>
      <p:sp>
        <p:nvSpPr>
          <p:cNvPr id="4" name="Footer Placeholder 3"/>
          <p:cNvSpPr>
            <a:spLocks noGrp="1"/>
          </p:cNvSpPr>
          <p:nvPr>
            <p:ph type="ftr" sz="quarter" idx="2"/>
          </p:nvPr>
        </p:nvSpPr>
        <p:spPr>
          <a:xfrm>
            <a:off x="1" y="6670699"/>
            <a:ext cx="4034786" cy="351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2207" y="6670699"/>
            <a:ext cx="4034786" cy="351214"/>
          </a:xfrm>
          <a:prstGeom prst="rect">
            <a:avLst/>
          </a:prstGeom>
        </p:spPr>
        <p:txBody>
          <a:bodyPr vert="horz" lIns="91440" tIns="45720" rIns="91440" bIns="45720" rtlCol="0" anchor="b"/>
          <a:lstStyle>
            <a:lvl1pPr algn="r">
              <a:defRPr sz="1200"/>
            </a:lvl1pPr>
          </a:lstStyle>
          <a:p>
            <a:fld id="{37843D1F-C155-4B77-82A3-E5CE260D9D28}" type="slidenum">
              <a:rPr lang="en-US" smtClean="0"/>
              <a:t>‹#›</a:t>
            </a:fld>
            <a:endParaRPr lang="en-US"/>
          </a:p>
        </p:txBody>
      </p:sp>
    </p:spTree>
    <p:extLst>
      <p:ext uri="{BB962C8B-B14F-4D97-AF65-F5344CB8AC3E}">
        <p14:creationId xmlns:p14="http://schemas.microsoft.com/office/powerpoint/2010/main" val="344783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943" cy="351155"/>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5273004" y="1"/>
            <a:ext cx="4033943" cy="351155"/>
          </a:xfrm>
          <a:prstGeom prst="rect">
            <a:avLst/>
          </a:prstGeom>
        </p:spPr>
        <p:txBody>
          <a:bodyPr vert="horz" lIns="93744" tIns="46872" rIns="93744" bIns="46872" rtlCol="0"/>
          <a:lstStyle>
            <a:lvl1pPr algn="r">
              <a:defRPr sz="1200"/>
            </a:lvl1pPr>
          </a:lstStyle>
          <a:p>
            <a:fld id="{AC2DAC50-36F6-4BB8-B29F-FD968E036A22}" type="datetimeFigureOut">
              <a:rPr lang="en-US" smtClean="0"/>
              <a:pPr/>
              <a:t>6/13/2016</a:t>
            </a:fld>
            <a:endParaRPr lang="en-US"/>
          </a:p>
        </p:txBody>
      </p:sp>
      <p:sp>
        <p:nvSpPr>
          <p:cNvPr id="4" name="Slide Image Placeholder 3"/>
          <p:cNvSpPr>
            <a:spLocks noGrp="1" noRot="1" noChangeAspect="1"/>
          </p:cNvSpPr>
          <p:nvPr>
            <p:ph type="sldImg" idx="2"/>
          </p:nvPr>
        </p:nvSpPr>
        <p:spPr>
          <a:xfrm>
            <a:off x="2898775" y="527050"/>
            <a:ext cx="3511550" cy="2635250"/>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744" tIns="46872" rIns="93744" bIns="468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70726"/>
            <a:ext cx="4033943" cy="351155"/>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6"/>
            <a:ext cx="4033943" cy="351155"/>
          </a:xfrm>
          <a:prstGeom prst="rect">
            <a:avLst/>
          </a:prstGeom>
        </p:spPr>
        <p:txBody>
          <a:bodyPr vert="horz" lIns="93744" tIns="46872" rIns="93744" bIns="46872" rtlCol="0" anchor="b"/>
          <a:lstStyle>
            <a:lvl1pPr algn="r">
              <a:defRPr sz="1200"/>
            </a:lvl1pPr>
          </a:lstStyle>
          <a:p>
            <a:fld id="{B169C1FD-CED7-402D-B4BE-003A09C213E9}" type="slidenum">
              <a:rPr lang="en-US" smtClean="0"/>
              <a:pPr/>
              <a:t>‹#›</a:t>
            </a:fld>
            <a:endParaRPr lang="en-US"/>
          </a:p>
        </p:txBody>
      </p:sp>
    </p:spTree>
    <p:extLst>
      <p:ext uri="{BB962C8B-B14F-4D97-AF65-F5344CB8AC3E}">
        <p14:creationId xmlns:p14="http://schemas.microsoft.com/office/powerpoint/2010/main" val="273464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6C18462-AF6F-4EFA-B59D-038290860456}" type="datetimeFigureOut">
              <a:rPr lang="en-US" smtClean="0"/>
              <a:pPr/>
              <a:t>6/13/2016</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DF1F13B-D54C-4A04-9349-24281EFF805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C18462-AF6F-4EFA-B59D-038290860456}" type="datetimeFigureOut">
              <a:rPr lang="en-US" smtClean="0"/>
              <a:pPr/>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1F13B-D54C-4A04-9349-24281EFF805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C18462-AF6F-4EFA-B59D-038290860456}" type="datetimeFigureOut">
              <a:rPr lang="en-US" smtClean="0"/>
              <a:pPr/>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1F13B-D54C-4A04-9349-24281EFF805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6C18462-AF6F-4EFA-B59D-038290860456}" type="datetimeFigureOut">
              <a:rPr lang="en-US" smtClean="0"/>
              <a:pPr/>
              <a:t>6/13/2016</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DF1F13B-D54C-4A04-9349-24281EFF805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6C18462-AF6F-4EFA-B59D-038290860456}" type="datetimeFigureOut">
              <a:rPr lang="en-US" smtClean="0"/>
              <a:pPr/>
              <a:t>6/13/2016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DF1F13B-D54C-4A04-9349-24281EFF8058}"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6C18462-AF6F-4EFA-B59D-038290860456}" type="datetimeFigureOut">
              <a:rPr lang="en-US" smtClean="0"/>
              <a:pPr/>
              <a:t>6/13/2016</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DF1F13B-D54C-4A04-9349-24281EFF805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6C18462-AF6F-4EFA-B59D-038290860456}" type="datetimeFigureOut">
              <a:rPr lang="en-US" smtClean="0"/>
              <a:pPr/>
              <a:t>6/13/2016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DF1F13B-D54C-4A04-9349-24281EFF8058}"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6C18462-AF6F-4EFA-B59D-038290860456}" type="datetimeFigureOut">
              <a:rPr lang="en-US" smtClean="0"/>
              <a:pPr/>
              <a:t>6/13/2016</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1F13B-D54C-4A04-9349-24281EFF805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C18462-AF6F-4EFA-B59D-038290860456}" type="datetimeFigureOut">
              <a:rPr lang="en-US" smtClean="0"/>
              <a:pPr/>
              <a:t>6/13/2016</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1F13B-D54C-4A04-9349-24281EFF805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6C18462-AF6F-4EFA-B59D-038290860456}" type="datetimeFigureOut">
              <a:rPr lang="en-US" smtClean="0"/>
              <a:pPr/>
              <a:t>6/13/2016</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1F13B-D54C-4A04-9349-24281EFF805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F6C18462-AF6F-4EFA-B59D-038290860456}" type="datetimeFigureOut">
              <a:rPr lang="en-US" smtClean="0"/>
              <a:pPr/>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DF1F13B-D54C-4A04-9349-24281EFF8058}"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6C18462-AF6F-4EFA-B59D-038290860456}" type="datetimeFigureOut">
              <a:rPr lang="en-US" smtClean="0"/>
              <a:pPr/>
              <a:t>6/13/2016</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DF1F13B-D54C-4A04-9349-24281EFF8058}"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hyperlink" Target="http://www.mydomaine.com/times-new-roman-font-resume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iencecareers.sciencemag.org/tools_tips/how_to_ser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3733800"/>
            <a:ext cx="8458200" cy="1222375"/>
          </a:xfrm>
        </p:spPr>
        <p:txBody>
          <a:bodyPr>
            <a:normAutofit/>
          </a:bodyPr>
          <a:lstStyle/>
          <a:p>
            <a:r>
              <a:rPr lang="en-US" dirty="0" smtClean="0"/>
              <a:t>Helpful hints to land that Job! </a:t>
            </a:r>
            <a:br>
              <a:rPr lang="en-US" dirty="0" smtClean="0"/>
            </a:br>
            <a:endParaRPr lang="en-US" dirty="0"/>
          </a:p>
        </p:txBody>
      </p:sp>
      <p:sp>
        <p:nvSpPr>
          <p:cNvPr id="3" name="Subtitle 2"/>
          <p:cNvSpPr>
            <a:spLocks noGrp="1"/>
          </p:cNvSpPr>
          <p:nvPr>
            <p:ph type="subTitle" idx="1"/>
          </p:nvPr>
        </p:nvSpPr>
        <p:spPr>
          <a:xfrm>
            <a:off x="457200" y="5638800"/>
            <a:ext cx="8458200" cy="914400"/>
          </a:xfrm>
        </p:spPr>
        <p:txBody>
          <a:bodyPr/>
          <a:lstStyle/>
          <a:p>
            <a:r>
              <a:rPr lang="en-US" dirty="0" smtClean="0"/>
              <a:t>Bruce Ullman, Human Resources, Jefferson Lab</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971800" y="0"/>
            <a:ext cx="3276600" cy="2599436"/>
          </a:xfrm>
          <a:prstGeom prst="rect">
            <a:avLst/>
          </a:prstGeom>
          <a:noFill/>
          <a:ln w="9525">
            <a:noFill/>
            <a:miter lim="800000"/>
            <a:headEnd/>
            <a:tailEnd/>
          </a:ln>
          <a:effectLst/>
        </p:spPr>
      </p:pic>
    </p:spTree>
    <p:extLst>
      <p:ext uri="{BB962C8B-B14F-4D97-AF65-F5344CB8AC3E}">
        <p14:creationId xmlns:p14="http://schemas.microsoft.com/office/powerpoint/2010/main" val="2749729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
            <a:ext cx="2384051" cy="461665"/>
          </a:xfrm>
          <a:prstGeom prst="rect">
            <a:avLst/>
          </a:prstGeom>
        </p:spPr>
        <p:txBody>
          <a:bodyPr wrap="none">
            <a:spAutoFit/>
          </a:bodyPr>
          <a:lstStyle/>
          <a:p>
            <a:r>
              <a:rPr lang="en-US" sz="2400" b="1" dirty="0"/>
              <a:t>Sample Resume </a:t>
            </a:r>
            <a:endParaRPr lang="en-US" sz="2400" dirty="0"/>
          </a:p>
        </p:txBody>
      </p:sp>
      <p:grpSp>
        <p:nvGrpSpPr>
          <p:cNvPr id="5" name="Group 4"/>
          <p:cNvGrpSpPr/>
          <p:nvPr/>
        </p:nvGrpSpPr>
        <p:grpSpPr>
          <a:xfrm>
            <a:off x="4343400" y="228600"/>
            <a:ext cx="4724400" cy="6140378"/>
            <a:chOff x="152400" y="228600"/>
            <a:chExt cx="4724400" cy="6140378"/>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724400" cy="61403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105030" y="714370"/>
              <a:ext cx="825867" cy="200055"/>
            </a:xfrm>
            <a:prstGeom prst="rect">
              <a:avLst/>
            </a:prstGeom>
            <a:solidFill>
              <a:schemeClr val="bg1"/>
            </a:solidFill>
          </p:spPr>
          <p:txBody>
            <a:bodyPr wrap="none" rtlCol="0">
              <a:spAutoFit/>
            </a:bodyPr>
            <a:lstStyle/>
            <a:p>
              <a:r>
                <a:rPr lang="en-US" sz="700" b="1" dirty="0" smtClean="0">
                  <a:latin typeface="Times New Roman" panose="02020603050405020304" pitchFamily="18" charset="0"/>
                  <a:cs typeface="Times New Roman" panose="02020603050405020304" pitchFamily="18" charset="0"/>
                </a:rPr>
                <a:t>Bruce L. Ullman</a:t>
              </a:r>
              <a:endParaRPr lang="en-US" sz="7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114548" y="984704"/>
              <a:ext cx="844783" cy="369332"/>
            </a:xfrm>
            <a:prstGeom prst="rect">
              <a:avLst/>
            </a:prstGeom>
            <a:solidFill>
              <a:schemeClr val="bg1"/>
            </a:solidFill>
          </p:spPr>
          <p:txBody>
            <a:bodyPr wrap="none" lIns="0" tIns="0" rIns="0" bIns="0" rtlCol="0">
              <a:spAutoFit/>
            </a:bodyPr>
            <a:lstStyle/>
            <a:p>
              <a:pPr algn="ctr"/>
              <a:r>
                <a:rPr lang="en-US" sz="600" b="1" dirty="0" smtClean="0">
                  <a:latin typeface="Times New Roman" panose="02020603050405020304" pitchFamily="18" charset="0"/>
                  <a:cs typeface="Times New Roman" panose="02020603050405020304" pitchFamily="18" charset="0"/>
                </a:rPr>
                <a:t>1987 </a:t>
              </a:r>
              <a:r>
                <a:rPr lang="en-US" sz="600" b="1" dirty="0" err="1" smtClean="0">
                  <a:latin typeface="Times New Roman" panose="02020603050405020304" pitchFamily="18" charset="0"/>
                  <a:cs typeface="Times New Roman" panose="02020603050405020304" pitchFamily="18" charset="0"/>
                </a:rPr>
                <a:t>Grunder</a:t>
              </a:r>
              <a:r>
                <a:rPr lang="en-US" sz="600" b="1" dirty="0" smtClean="0">
                  <a:latin typeface="Times New Roman" panose="02020603050405020304" pitchFamily="18" charset="0"/>
                  <a:cs typeface="Times New Roman" panose="02020603050405020304" pitchFamily="18" charset="0"/>
                </a:rPr>
                <a:t> Blvd</a:t>
              </a:r>
            </a:p>
            <a:p>
              <a:pPr algn="ctr"/>
              <a:r>
                <a:rPr lang="en-US" sz="600" b="1" dirty="0" smtClean="0">
                  <a:latin typeface="Times New Roman" panose="02020603050405020304" pitchFamily="18" charset="0"/>
                  <a:cs typeface="Times New Roman" panose="02020603050405020304" pitchFamily="18" charset="0"/>
                </a:rPr>
                <a:t>Newport News, VA 23606</a:t>
              </a:r>
            </a:p>
            <a:p>
              <a:pPr algn="ctr"/>
              <a:r>
                <a:rPr lang="en-US" sz="600" b="1" dirty="0" smtClean="0">
                  <a:latin typeface="Times New Roman" panose="02020603050405020304" pitchFamily="18" charset="0"/>
                  <a:cs typeface="Times New Roman" panose="02020603050405020304" pitchFamily="18" charset="0"/>
                </a:rPr>
                <a:t>(757) 220-2976</a:t>
              </a:r>
            </a:p>
            <a:p>
              <a:pPr algn="ctr"/>
              <a:r>
                <a:rPr lang="en-US" sz="600" b="1" u="sng" dirty="0" smtClean="0">
                  <a:latin typeface="Times New Roman" panose="02020603050405020304" pitchFamily="18" charset="0"/>
                  <a:cs typeface="Times New Roman" panose="02020603050405020304" pitchFamily="18" charset="0"/>
                </a:rPr>
                <a:t>ullman@jlab.org</a:t>
              </a:r>
              <a:endParaRPr lang="en-US" sz="600" b="1" u="sng" dirty="0">
                <a:latin typeface="Times New Roman" panose="02020603050405020304" pitchFamily="18" charset="0"/>
                <a:cs typeface="Times New Roman" panose="02020603050405020304" pitchFamily="18" charset="0"/>
              </a:endParaRPr>
            </a:p>
          </p:txBody>
        </p:sp>
      </p:grpSp>
      <p:cxnSp>
        <p:nvCxnSpPr>
          <p:cNvPr id="11" name="Straight Arrow Connector 10"/>
          <p:cNvCxnSpPr/>
          <p:nvPr/>
        </p:nvCxnSpPr>
        <p:spPr>
          <a:xfrm flipV="1">
            <a:off x="2971800" y="1066800"/>
            <a:ext cx="3200400" cy="287236"/>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124200" y="2438400"/>
            <a:ext cx="1676400" cy="3048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24200" y="2743200"/>
            <a:ext cx="1676400" cy="12954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209800" y="2743200"/>
            <a:ext cx="4648200" cy="11430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209800" y="3581400"/>
            <a:ext cx="3505200" cy="3048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514600" y="4343400"/>
            <a:ext cx="3276600" cy="14478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14600" y="5791200"/>
            <a:ext cx="3124200" cy="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400" y="1175130"/>
            <a:ext cx="4114800" cy="4801314"/>
          </a:xfrm>
          <a:prstGeom prst="rect">
            <a:avLst/>
          </a:prstGeom>
        </p:spPr>
        <p:txBody>
          <a:bodyPr wrap="square">
            <a:spAutoFit/>
          </a:bodyPr>
          <a:lstStyle/>
          <a:p>
            <a:r>
              <a:rPr lang="en-US" i="1" dirty="0" smtClean="0"/>
              <a:t>Make it easy to contact you</a:t>
            </a:r>
            <a:r>
              <a:rPr lang="en-US" dirty="0" smtClean="0"/>
              <a:t> </a:t>
            </a:r>
          </a:p>
          <a:p>
            <a:endParaRPr lang="en-US" i="1" dirty="0" smtClean="0"/>
          </a:p>
          <a:p>
            <a:r>
              <a:rPr lang="en-US" i="1" dirty="0" smtClean="0"/>
              <a:t>Work Experience can be displayed together in chronological order (most recent first), or divided into different categories relevant to the job.  </a:t>
            </a:r>
          </a:p>
          <a:p>
            <a:endParaRPr lang="en-US" i="1" dirty="0"/>
          </a:p>
          <a:p>
            <a:r>
              <a:rPr lang="en-US" i="1" dirty="0" smtClean="0"/>
              <a:t>Describing your responsibilities isn’t as effective as mentioning products or outcomes like these.</a:t>
            </a:r>
            <a:endParaRPr lang="en-US" dirty="0" smtClean="0"/>
          </a:p>
          <a:p>
            <a:endParaRPr lang="en-US" dirty="0"/>
          </a:p>
          <a:p>
            <a:r>
              <a:rPr lang="en-US" i="1" dirty="0" smtClean="0"/>
              <a:t>Accomplishments can be integrated into your work experience or listed separately.  Just be careful with your words.  “Conferred” means he gave the award to someone else which is obviously not the case.</a:t>
            </a:r>
            <a:endParaRPr lang="en-US" dirty="0"/>
          </a:p>
        </p:txBody>
      </p:sp>
    </p:spTree>
    <p:extLst>
      <p:ext uri="{BB962C8B-B14F-4D97-AF65-F5344CB8AC3E}">
        <p14:creationId xmlns:p14="http://schemas.microsoft.com/office/powerpoint/2010/main" val="25652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7869" y="381000"/>
            <a:ext cx="2384051" cy="461665"/>
          </a:xfrm>
          <a:prstGeom prst="rect">
            <a:avLst/>
          </a:prstGeom>
        </p:spPr>
        <p:txBody>
          <a:bodyPr wrap="none">
            <a:spAutoFit/>
          </a:bodyPr>
          <a:lstStyle/>
          <a:p>
            <a:r>
              <a:rPr lang="en-US" sz="2400" b="1" dirty="0"/>
              <a:t>Sample Resume </a:t>
            </a:r>
            <a:endParaRPr lang="en-US" sz="2400" dirty="0"/>
          </a:p>
        </p:txBody>
      </p:sp>
      <p:grpSp>
        <p:nvGrpSpPr>
          <p:cNvPr id="9" name="Group 8"/>
          <p:cNvGrpSpPr/>
          <p:nvPr/>
        </p:nvGrpSpPr>
        <p:grpSpPr>
          <a:xfrm>
            <a:off x="4495800" y="685800"/>
            <a:ext cx="4470400" cy="5943600"/>
            <a:chOff x="117813" y="533400"/>
            <a:chExt cx="4470400" cy="546735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13" y="533400"/>
              <a:ext cx="4470400"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76400" y="1121004"/>
              <a:ext cx="1434007" cy="107722"/>
            </a:xfrm>
            <a:prstGeom prst="rect">
              <a:avLst/>
            </a:prstGeom>
            <a:solidFill>
              <a:schemeClr val="bg1"/>
            </a:solidFill>
          </p:spPr>
          <p:txBody>
            <a:bodyPr wrap="squar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Bruce L. Ullman</a:t>
              </a:r>
              <a:endParaRPr lang="en-US" sz="7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371600" y="1228726"/>
              <a:ext cx="2009770" cy="107722"/>
            </a:xfrm>
            <a:prstGeom prst="rect">
              <a:avLst/>
            </a:prstGeom>
            <a:solidFill>
              <a:schemeClr val="bg1"/>
            </a:solidFill>
          </p:spPr>
          <p:txBody>
            <a:bodyPr wrap="square" lIns="0" tIns="0" rIns="0" bIns="0" rtlCol="0">
              <a:spAutoFit/>
            </a:bodyPr>
            <a:lstStyle/>
            <a:p>
              <a:pPr algn="ctr"/>
              <a:r>
                <a:rPr lang="en-US" sz="700" b="1" dirty="0" smtClean="0">
                  <a:latin typeface="Times New Roman" panose="02020603050405020304" pitchFamily="18" charset="0"/>
                  <a:cs typeface="Times New Roman" panose="02020603050405020304" pitchFamily="18" charset="0"/>
                </a:rPr>
                <a:t>1987 </a:t>
              </a:r>
              <a:r>
                <a:rPr lang="en-US" sz="700" b="1" dirty="0" err="1" smtClean="0">
                  <a:latin typeface="Times New Roman" panose="02020603050405020304" pitchFamily="18" charset="0"/>
                  <a:cs typeface="Times New Roman" panose="02020603050405020304" pitchFamily="18" charset="0"/>
                </a:rPr>
                <a:t>Grunder</a:t>
              </a:r>
              <a:r>
                <a:rPr lang="en-US" sz="700" b="1" dirty="0" smtClean="0">
                  <a:latin typeface="Times New Roman" panose="02020603050405020304" pitchFamily="18" charset="0"/>
                  <a:cs typeface="Times New Roman" panose="02020603050405020304" pitchFamily="18" charset="0"/>
                </a:rPr>
                <a:t> Blvd, Newport News, VA 23606, USA</a:t>
              </a:r>
              <a:endParaRPr lang="en-US" sz="700" b="1" u="sng"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62000" y="1530574"/>
              <a:ext cx="1434007" cy="107722"/>
            </a:xfrm>
            <a:prstGeom prst="rect">
              <a:avLst/>
            </a:prstGeom>
            <a:solidFill>
              <a:schemeClr val="bg1"/>
            </a:solidFill>
          </p:spPr>
          <p:txBody>
            <a:bodyPr wrap="square" lIns="0" tIns="0" rIns="0" bIns="0" rtlCol="0">
              <a:spAutoFit/>
            </a:bodyPr>
            <a:lstStyle/>
            <a:p>
              <a:r>
                <a:rPr lang="en-US" sz="700" b="1" dirty="0" smtClean="0">
                  <a:latin typeface="Times New Roman" panose="02020603050405020304" pitchFamily="18" charset="0"/>
                  <a:cs typeface="Times New Roman" panose="02020603050405020304" pitchFamily="18" charset="0"/>
                </a:rPr>
                <a:t>Bruce L. Ullman</a:t>
              </a:r>
              <a:endParaRPr lang="en-US" sz="7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600200" y="2767015"/>
              <a:ext cx="838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5894" y="3376615"/>
              <a:ext cx="595823"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p:nvPr/>
        </p:nvCxnSpPr>
        <p:spPr>
          <a:xfrm>
            <a:off x="3429000" y="1676400"/>
            <a:ext cx="1371600" cy="210541"/>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8200" y="4114800"/>
            <a:ext cx="3962400" cy="5334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14800" y="5334000"/>
            <a:ext cx="685800" cy="1524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14800" y="5486400"/>
            <a:ext cx="762000" cy="213045"/>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7034128" y="2776933"/>
            <a:ext cx="152400" cy="10919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01391" y="2974309"/>
            <a:ext cx="476795" cy="1321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450160" y="3414252"/>
            <a:ext cx="476795" cy="1321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463912" y="3525424"/>
            <a:ext cx="476795" cy="1321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57405" y="3525424"/>
            <a:ext cx="476795" cy="1321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962341" y="3644092"/>
            <a:ext cx="209860" cy="1321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1175130"/>
            <a:ext cx="4114800" cy="4524315"/>
          </a:xfrm>
          <a:prstGeom prst="rect">
            <a:avLst/>
          </a:prstGeom>
        </p:spPr>
        <p:txBody>
          <a:bodyPr wrap="square">
            <a:spAutoFit/>
          </a:bodyPr>
          <a:lstStyle/>
          <a:p>
            <a:r>
              <a:rPr lang="en-US" i="1" dirty="0" smtClean="0"/>
              <a:t>Not necessary to repeat name, and age info doesn’t have to be divulged.</a:t>
            </a:r>
            <a:endParaRPr lang="en-US" dirty="0" smtClean="0"/>
          </a:p>
          <a:p>
            <a:endParaRPr lang="en-US" dirty="0"/>
          </a:p>
          <a:p>
            <a:r>
              <a:rPr lang="en-US" i="1" dirty="0" smtClean="0"/>
              <a:t>Misspelling and grammatical errors (like those </a:t>
            </a:r>
            <a:r>
              <a:rPr lang="en-US" i="1" dirty="0" smtClean="0">
                <a:solidFill>
                  <a:srgbClr val="FF0000"/>
                </a:solidFill>
              </a:rPr>
              <a:t>circled</a:t>
            </a:r>
            <a:r>
              <a:rPr lang="en-US" i="1" dirty="0" smtClean="0"/>
              <a:t>) make a very bad impression; particularly in these days of spell-checkers.</a:t>
            </a:r>
          </a:p>
          <a:p>
            <a:endParaRPr lang="en-US" i="1" dirty="0" smtClean="0"/>
          </a:p>
          <a:p>
            <a:r>
              <a:rPr lang="en-US" i="1" dirty="0" smtClean="0"/>
              <a:t>Unless </a:t>
            </a:r>
            <a:r>
              <a:rPr lang="en-US" i="1" dirty="0"/>
              <a:t>you received some kind of certificate at a seminar or workshop, just attending doesn’t mean much.  If you learned something worthwhile, say that.</a:t>
            </a:r>
            <a:endParaRPr lang="en-US" dirty="0"/>
          </a:p>
          <a:p>
            <a:endParaRPr lang="en-US" i="1" dirty="0"/>
          </a:p>
          <a:p>
            <a:r>
              <a:rPr lang="en-US" i="1" dirty="0" smtClean="0"/>
              <a:t>Work Experience indicates only that you put in time.  What did you accomplish?</a:t>
            </a:r>
            <a:endParaRPr lang="en-US" dirty="0"/>
          </a:p>
        </p:txBody>
      </p:sp>
    </p:spTree>
    <p:extLst>
      <p:ext uri="{BB962C8B-B14F-4D97-AF65-F5344CB8AC3E}">
        <p14:creationId xmlns:p14="http://schemas.microsoft.com/office/powerpoint/2010/main" val="25652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childTnLst>
                          </p:cTn>
                        </p:par>
                        <p:par>
                          <p:cTn id="37" fill="hold">
                            <p:stCondLst>
                              <p:cond delay="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childTnLst>
                                </p:cTn>
                              </p:par>
                            </p:childTnLst>
                          </p:cTn>
                        </p:par>
                        <p:par>
                          <p:cTn id="45" fill="hold">
                            <p:stCondLst>
                              <p:cond delay="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P spid="29" grpId="0" animBg="1"/>
      <p:bldP spid="30" grpId="0" animBg="1"/>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499" t="6543" r="29906" b="8642"/>
          <a:stretch/>
        </p:blipFill>
        <p:spPr bwMode="auto">
          <a:xfrm>
            <a:off x="3810000" y="-76200"/>
            <a:ext cx="5562665"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1175130"/>
            <a:ext cx="4114800" cy="5078313"/>
          </a:xfrm>
          <a:prstGeom prst="rect">
            <a:avLst/>
          </a:prstGeom>
        </p:spPr>
        <p:txBody>
          <a:bodyPr wrap="square">
            <a:spAutoFit/>
          </a:bodyPr>
          <a:lstStyle/>
          <a:p>
            <a:r>
              <a:rPr lang="en-US" i="1" dirty="0" smtClean="0"/>
              <a:t>Section takes up more room than it needs to; could be compressed into       two lines</a:t>
            </a:r>
            <a:endParaRPr lang="en-US" dirty="0" smtClean="0"/>
          </a:p>
          <a:p>
            <a:endParaRPr lang="en-US" dirty="0"/>
          </a:p>
          <a:p>
            <a:r>
              <a:rPr lang="en-US" i="1" dirty="0" smtClean="0"/>
              <a:t>Education and experience should always start with most recent</a:t>
            </a:r>
          </a:p>
          <a:p>
            <a:endParaRPr lang="en-US" i="1" dirty="0" smtClean="0"/>
          </a:p>
          <a:p>
            <a:r>
              <a:rPr lang="en-US" i="1" dirty="0" smtClean="0"/>
              <a:t>Excellent focus on what applicant accomplished rather than description of jobs</a:t>
            </a:r>
            <a:endParaRPr lang="en-US" dirty="0"/>
          </a:p>
          <a:p>
            <a:endParaRPr lang="en-US" i="1" dirty="0"/>
          </a:p>
          <a:p>
            <a:endParaRPr lang="en-US" i="1" dirty="0" smtClean="0"/>
          </a:p>
          <a:p>
            <a:endParaRPr lang="en-US" i="1" dirty="0"/>
          </a:p>
          <a:p>
            <a:endParaRPr lang="en-US" i="1" dirty="0" smtClean="0"/>
          </a:p>
          <a:p>
            <a:endParaRPr lang="en-US" i="1" dirty="0"/>
          </a:p>
          <a:p>
            <a:endParaRPr lang="en-US" i="1" dirty="0"/>
          </a:p>
          <a:p>
            <a:r>
              <a:rPr lang="en-US" i="1" dirty="0" smtClean="0"/>
              <a:t>Otherwise excellent resume’ diminished by spelling errors (</a:t>
            </a:r>
            <a:r>
              <a:rPr lang="en-US" i="1" dirty="0" smtClean="0">
                <a:solidFill>
                  <a:srgbClr val="FF0000"/>
                </a:solidFill>
              </a:rPr>
              <a:t>circles</a:t>
            </a:r>
            <a:r>
              <a:rPr lang="en-US" i="1" dirty="0" smtClean="0"/>
              <a:t>)</a:t>
            </a:r>
            <a:endParaRPr lang="en-US" dirty="0"/>
          </a:p>
        </p:txBody>
      </p:sp>
      <p:sp>
        <p:nvSpPr>
          <p:cNvPr id="3" name="Rectangle 2"/>
          <p:cNvSpPr/>
          <p:nvPr/>
        </p:nvSpPr>
        <p:spPr>
          <a:xfrm>
            <a:off x="687869" y="381000"/>
            <a:ext cx="2384051" cy="461665"/>
          </a:xfrm>
          <a:prstGeom prst="rect">
            <a:avLst/>
          </a:prstGeom>
        </p:spPr>
        <p:txBody>
          <a:bodyPr wrap="none">
            <a:spAutoFit/>
          </a:bodyPr>
          <a:lstStyle/>
          <a:p>
            <a:r>
              <a:rPr lang="en-US" sz="2400" b="1" dirty="0"/>
              <a:t>Sample Resume </a:t>
            </a:r>
            <a:endParaRPr lang="en-US" sz="2400" dirty="0"/>
          </a:p>
        </p:txBody>
      </p:sp>
      <p:cxnSp>
        <p:nvCxnSpPr>
          <p:cNvPr id="12" name="Straight Arrow Connector 11"/>
          <p:cNvCxnSpPr/>
          <p:nvPr/>
        </p:nvCxnSpPr>
        <p:spPr>
          <a:xfrm flipV="1">
            <a:off x="1295400" y="1295400"/>
            <a:ext cx="3048000" cy="6096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38200" y="3886200"/>
            <a:ext cx="3733800" cy="13716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14600" y="2743200"/>
            <a:ext cx="1752600" cy="15240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514600" y="1981200"/>
            <a:ext cx="1752600" cy="7620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267200" y="4315412"/>
            <a:ext cx="390797" cy="1321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292598" y="5684425"/>
            <a:ext cx="390797" cy="1321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a:off x="838200" y="3886200"/>
            <a:ext cx="3657600" cy="25146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31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6"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53733847"/>
              </p:ext>
            </p:extLst>
          </p:nvPr>
        </p:nvGraphicFramePr>
        <p:xfrm>
          <a:off x="4008254" y="-152400"/>
          <a:ext cx="5417295" cy="7010400"/>
        </p:xfrm>
        <a:graphic>
          <a:graphicData uri="http://schemas.openxmlformats.org/presentationml/2006/ole">
            <mc:AlternateContent xmlns:mc="http://schemas.openxmlformats.org/markup-compatibility/2006">
              <mc:Choice xmlns:v="urn:schemas-microsoft-com:vml" Requires="v">
                <p:oleObj spid="_x0000_s11281" name="Acrobat Document" r:id="rId3" imgW="4663359" imgH="6035040" progId="AcroExch.Document.DC">
                  <p:embed/>
                </p:oleObj>
              </mc:Choice>
              <mc:Fallback>
                <p:oleObj name="Acrobat Document" r:id="rId3" imgW="4663359" imgH="6035040" progId="AcroExch.Document.DC">
                  <p:embed/>
                  <p:pic>
                    <p:nvPicPr>
                      <p:cNvPr id="0" name=""/>
                      <p:cNvPicPr/>
                      <p:nvPr/>
                    </p:nvPicPr>
                    <p:blipFill>
                      <a:blip r:embed="rId4"/>
                      <a:stretch>
                        <a:fillRect/>
                      </a:stretch>
                    </p:blipFill>
                    <p:spPr>
                      <a:xfrm>
                        <a:off x="4008254" y="-152400"/>
                        <a:ext cx="5417295" cy="7010400"/>
                      </a:xfrm>
                      <a:prstGeom prst="rect">
                        <a:avLst/>
                      </a:prstGeom>
                    </p:spPr>
                  </p:pic>
                </p:oleObj>
              </mc:Fallback>
            </mc:AlternateContent>
          </a:graphicData>
        </a:graphic>
      </p:graphicFrame>
      <p:sp>
        <p:nvSpPr>
          <p:cNvPr id="5" name="Rectangle 4"/>
          <p:cNvSpPr/>
          <p:nvPr/>
        </p:nvSpPr>
        <p:spPr>
          <a:xfrm>
            <a:off x="228600" y="1175130"/>
            <a:ext cx="4114800" cy="3970318"/>
          </a:xfrm>
          <a:prstGeom prst="rect">
            <a:avLst/>
          </a:prstGeom>
        </p:spPr>
        <p:txBody>
          <a:bodyPr wrap="square">
            <a:spAutoFit/>
          </a:bodyPr>
          <a:lstStyle/>
          <a:p>
            <a:r>
              <a:rPr lang="en-US" i="1" dirty="0" smtClean="0"/>
              <a:t>Gender, DOB, Nationality should not be included</a:t>
            </a:r>
            <a:endParaRPr lang="en-US" i="1" dirty="0"/>
          </a:p>
          <a:p>
            <a:r>
              <a:rPr lang="en-US" i="1" dirty="0" smtClean="0"/>
              <a:t>.</a:t>
            </a:r>
            <a:endParaRPr lang="en-US" dirty="0"/>
          </a:p>
          <a:p>
            <a:r>
              <a:rPr lang="en-US" i="1" dirty="0" smtClean="0"/>
              <a:t>Hiring Manager will not know why this is here</a:t>
            </a:r>
            <a:endParaRPr lang="en-US" i="1" dirty="0"/>
          </a:p>
          <a:p>
            <a:endParaRPr lang="en-US" i="1" dirty="0" smtClean="0"/>
          </a:p>
          <a:p>
            <a:r>
              <a:rPr lang="en-US" i="1" dirty="0" smtClean="0"/>
              <a:t>Education displayed in correct order, but is Project Associate an Education entry or a Work Experience entry?</a:t>
            </a:r>
          </a:p>
          <a:p>
            <a:endParaRPr lang="en-US" i="1" dirty="0"/>
          </a:p>
          <a:p>
            <a:r>
              <a:rPr lang="en-US" i="1" dirty="0" smtClean="0"/>
              <a:t>Will reader know what these awards signify?  If they were attained before college, they may not be considered relevant.</a:t>
            </a:r>
            <a:endParaRPr lang="en-US" dirty="0"/>
          </a:p>
        </p:txBody>
      </p:sp>
      <p:sp>
        <p:nvSpPr>
          <p:cNvPr id="3" name="Rectangle 2"/>
          <p:cNvSpPr/>
          <p:nvPr/>
        </p:nvSpPr>
        <p:spPr>
          <a:xfrm>
            <a:off x="687869" y="381000"/>
            <a:ext cx="2384051" cy="461665"/>
          </a:xfrm>
          <a:prstGeom prst="rect">
            <a:avLst/>
          </a:prstGeom>
        </p:spPr>
        <p:txBody>
          <a:bodyPr wrap="none">
            <a:spAutoFit/>
          </a:bodyPr>
          <a:lstStyle/>
          <a:p>
            <a:r>
              <a:rPr lang="en-US" sz="2400" b="1" dirty="0"/>
              <a:t>Sample Resume </a:t>
            </a:r>
            <a:endParaRPr lang="en-US" sz="2400" dirty="0"/>
          </a:p>
        </p:txBody>
      </p:sp>
      <p:cxnSp>
        <p:nvCxnSpPr>
          <p:cNvPr id="12" name="Straight Arrow Connector 11"/>
          <p:cNvCxnSpPr/>
          <p:nvPr/>
        </p:nvCxnSpPr>
        <p:spPr>
          <a:xfrm flipV="1">
            <a:off x="1219200" y="1295400"/>
            <a:ext cx="5486400" cy="381001"/>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838200" y="2247900"/>
            <a:ext cx="3810000" cy="219891"/>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071920" y="3352800"/>
            <a:ext cx="2185880" cy="2286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219200" y="4953000"/>
            <a:ext cx="3657600" cy="1524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31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31" y="953155"/>
            <a:ext cx="9144000" cy="5447645"/>
          </a:xfrm>
          <a:prstGeom prst="rect">
            <a:avLst/>
          </a:prstGeom>
        </p:spPr>
        <p:txBody>
          <a:bodyPr wrap="square">
            <a:spAutoFit/>
          </a:bodyPr>
          <a:lstStyle/>
          <a:p>
            <a:pPr marL="285750" indent="-285750">
              <a:buFont typeface="Arial" panose="020B0604020202020204" pitchFamily="34" charset="0"/>
              <a:buChar char="•"/>
            </a:pPr>
            <a:r>
              <a:rPr lang="en-US" sz="1600" b="1" dirty="0" smtClean="0">
                <a:effectLst/>
              </a:rPr>
              <a:t>Spelling and grammatical mistakes</a:t>
            </a:r>
            <a:endParaRPr lang="en-US" sz="1400" b="1" dirty="0" smtClean="0">
              <a:effectLst/>
            </a:endParaRPr>
          </a:p>
          <a:p>
            <a:pPr marL="742950" lvl="1" indent="-285750">
              <a:buFont typeface="Arial" panose="020B0604020202020204" pitchFamily="34" charset="0"/>
              <a:buChar char="•"/>
            </a:pPr>
            <a:r>
              <a:rPr lang="en-US" sz="1400" dirty="0" smtClean="0">
                <a:effectLst/>
              </a:rPr>
              <a:t>Competing with countless other applicants, you can’t afford to have poor grammar or spelling errors; </a:t>
            </a:r>
            <a:r>
              <a:rPr lang="en-US" sz="1400" dirty="0" smtClean="0">
                <a:effectLst/>
              </a:rPr>
              <a:t>especially </a:t>
            </a:r>
            <a:r>
              <a:rPr lang="en-US" sz="1400" dirty="0" smtClean="0">
                <a:effectLst/>
              </a:rPr>
              <a:t>if you are going to claim you are detail-oriented.</a:t>
            </a:r>
          </a:p>
          <a:p>
            <a:pPr marL="285750" indent="-285750">
              <a:buFont typeface="Arial" panose="020B0604020202020204" pitchFamily="34" charset="0"/>
              <a:buChar char="•"/>
            </a:pPr>
            <a:r>
              <a:rPr lang="en-US" sz="1600" b="1" dirty="0" smtClean="0">
                <a:effectLst/>
              </a:rPr>
              <a:t>Not customizing for the job you’re applying for</a:t>
            </a:r>
            <a:endParaRPr lang="en-US" sz="1400" b="1" dirty="0" smtClean="0">
              <a:effectLst/>
            </a:endParaRPr>
          </a:p>
          <a:p>
            <a:pPr marL="742950" lvl="1" indent="-285750">
              <a:buFont typeface="Arial" panose="020B0604020202020204" pitchFamily="34" charset="0"/>
              <a:buChar char="•"/>
            </a:pPr>
            <a:r>
              <a:rPr lang="en-US" sz="1400" dirty="0" smtClean="0">
                <a:effectLst/>
              </a:rPr>
              <a:t>Customizing your résumé for each potential job is essential. Get familiar with the job description and the company. </a:t>
            </a:r>
          </a:p>
          <a:p>
            <a:pPr marL="285750" indent="-285750">
              <a:buFont typeface="Arial" panose="020B0604020202020204" pitchFamily="34" charset="0"/>
              <a:buChar char="•"/>
            </a:pPr>
            <a:r>
              <a:rPr lang="en-US" sz="1600" b="1" dirty="0" smtClean="0">
                <a:effectLst/>
              </a:rPr>
              <a:t>Over-generalizing skills and accomplishments</a:t>
            </a:r>
            <a:endParaRPr lang="en-US" sz="1400" b="1" dirty="0" smtClean="0">
              <a:effectLst/>
            </a:endParaRPr>
          </a:p>
          <a:p>
            <a:pPr marL="742950" lvl="1" indent="-285750">
              <a:buFont typeface="Arial" panose="020B0604020202020204" pitchFamily="34" charset="0"/>
              <a:buChar char="•"/>
            </a:pPr>
            <a:r>
              <a:rPr lang="en-US" sz="1400" dirty="0" smtClean="0">
                <a:effectLst/>
              </a:rPr>
              <a:t>Specific numbers and figures give your statements weight. Similarly, in the skills section of the resume, get specific about your levels of proficiency. </a:t>
            </a:r>
          </a:p>
          <a:p>
            <a:pPr marL="285750" indent="-285750">
              <a:buFont typeface="Arial" panose="020B0604020202020204" pitchFamily="34" charset="0"/>
              <a:buChar char="•"/>
            </a:pPr>
            <a:r>
              <a:rPr lang="en-US" sz="1600" b="1" dirty="0" smtClean="0">
                <a:effectLst/>
              </a:rPr>
              <a:t>Writing as a narrative</a:t>
            </a:r>
            <a:endParaRPr lang="en-US" sz="1400" b="1" dirty="0" smtClean="0">
              <a:effectLst/>
            </a:endParaRPr>
          </a:p>
          <a:p>
            <a:pPr marL="742950" lvl="1" indent="-285750">
              <a:buFont typeface="Arial" panose="020B0604020202020204" pitchFamily="34" charset="0"/>
              <a:buChar char="•"/>
            </a:pPr>
            <a:r>
              <a:rPr lang="en-US" sz="1400" dirty="0" smtClean="0">
                <a:effectLst/>
              </a:rPr>
              <a:t>A résumé is best organized by sections and succinct bullet points. If you have very varied work experience, divide by type or shared theme and then arrange chronologically within these sections. Keep education and skills </a:t>
            </a:r>
            <a:r>
              <a:rPr lang="en-US" sz="1400" dirty="0" smtClean="0">
                <a:effectLst/>
              </a:rPr>
              <a:t>separate </a:t>
            </a:r>
            <a:r>
              <a:rPr lang="en-US" sz="1400" dirty="0" smtClean="0">
                <a:effectLst/>
              </a:rPr>
              <a:t>too.</a:t>
            </a:r>
          </a:p>
          <a:p>
            <a:pPr marL="285750" indent="-285750">
              <a:buFont typeface="Arial" panose="020B0604020202020204" pitchFamily="34" charset="0"/>
              <a:buChar char="•"/>
            </a:pPr>
            <a:r>
              <a:rPr lang="en-US" sz="1600" b="1" dirty="0" smtClean="0">
                <a:effectLst/>
              </a:rPr>
              <a:t>Including every single job and school you’ve ever had or attended</a:t>
            </a:r>
            <a:endParaRPr lang="en-US" sz="1400" b="1" dirty="0" smtClean="0">
              <a:effectLst/>
            </a:endParaRPr>
          </a:p>
          <a:p>
            <a:pPr marL="742950" lvl="1" indent="-285750">
              <a:buFont typeface="Arial" panose="020B0604020202020204" pitchFamily="34" charset="0"/>
              <a:buChar char="•"/>
            </a:pPr>
            <a:r>
              <a:rPr lang="en-US" sz="1400" dirty="0" smtClean="0">
                <a:effectLst/>
              </a:rPr>
              <a:t>Tailor your </a:t>
            </a:r>
            <a:r>
              <a:rPr lang="en-US" sz="1400" dirty="0" err="1" smtClean="0">
                <a:effectLst/>
              </a:rPr>
              <a:t>resumé</a:t>
            </a:r>
            <a:r>
              <a:rPr lang="en-US" sz="1400" dirty="0" smtClean="0">
                <a:effectLst/>
              </a:rPr>
              <a:t> for the job you are applying for and cherry-pick relevant or influential experience.  If the job requires a degree, leave out education prior to college.</a:t>
            </a:r>
          </a:p>
          <a:p>
            <a:pPr marL="285750" indent="-285750">
              <a:buFont typeface="Arial" panose="020B0604020202020204" pitchFamily="34" charset="0"/>
              <a:buChar char="•"/>
            </a:pPr>
            <a:r>
              <a:rPr lang="en-US" sz="1600" b="1" dirty="0" smtClean="0">
                <a:effectLst/>
              </a:rPr>
              <a:t>Ignoring  or overdoing  formatting</a:t>
            </a:r>
            <a:endParaRPr lang="en-US" sz="1400" b="1" dirty="0" smtClean="0">
              <a:effectLst/>
            </a:endParaRPr>
          </a:p>
          <a:p>
            <a:pPr marL="742950" lvl="1" indent="-285750">
              <a:buFont typeface="Arial" panose="020B0604020202020204" pitchFamily="34" charset="0"/>
              <a:buChar char="•"/>
            </a:pPr>
            <a:r>
              <a:rPr lang="en-US" sz="1400" dirty="0" smtClean="0">
                <a:effectLst/>
              </a:rPr>
              <a:t>Don’t forget font choice and other aesthetic formatting, like paragraph justification and line spacing.  A recent article in </a:t>
            </a:r>
            <a:r>
              <a:rPr lang="en-US" sz="1400" dirty="0" smtClean="0">
                <a:effectLst/>
                <a:hlinkClick r:id="rId2" tooltip="Bloomberg Business"/>
              </a:rPr>
              <a:t>Bloomberg Business</a:t>
            </a:r>
            <a:r>
              <a:rPr lang="en-US" sz="1400" dirty="0" smtClean="0">
                <a:effectLst/>
              </a:rPr>
              <a:t> revealed that Times New Roman is “the typeface equivalent of wearing sweatpants to an interview.” Opt for a simple and sleek sans-serif font like Helvetica. Similarly, a résumé can give the employer a headache if the text is jam-packed. Show it to others. If they find it busy and hard to read, edit down and revise. </a:t>
            </a:r>
            <a:r>
              <a:rPr lang="en-US" sz="1400" dirty="0" smtClean="0">
                <a:solidFill>
                  <a:srgbClr val="FF0000"/>
                </a:solidFill>
                <a:effectLst/>
              </a:rPr>
              <a:t>Warning</a:t>
            </a:r>
            <a:r>
              <a:rPr lang="en-US" sz="1400" dirty="0" smtClean="0">
                <a:effectLst/>
              </a:rPr>
              <a:t>: </a:t>
            </a:r>
            <a:r>
              <a:rPr lang="en-US" altLang="en-US" sz="1400" dirty="0" smtClean="0">
                <a:cs typeface="Arial" charset="0"/>
              </a:rPr>
              <a:t>It </a:t>
            </a:r>
            <a:r>
              <a:rPr lang="en-US" altLang="en-US" sz="1400" dirty="0">
                <a:cs typeface="Arial" charset="0"/>
              </a:rPr>
              <a:t>may be tempting to include graphics, overlays, or </a:t>
            </a:r>
            <a:r>
              <a:rPr lang="en-US" altLang="en-US" sz="1400" dirty="0" smtClean="0">
                <a:cs typeface="Arial" charset="0"/>
              </a:rPr>
              <a:t>other </a:t>
            </a:r>
            <a:r>
              <a:rPr lang="en-US" altLang="en-US" sz="1400" dirty="0">
                <a:cs typeface="Arial" charset="0"/>
              </a:rPr>
              <a:t>interesting visuals </a:t>
            </a:r>
            <a:r>
              <a:rPr lang="en-US" altLang="en-US" sz="1400" dirty="0" smtClean="0">
                <a:cs typeface="Arial" charset="0"/>
              </a:rPr>
              <a:t>to </a:t>
            </a:r>
            <a:r>
              <a:rPr lang="en-US" altLang="en-US" sz="1400" dirty="0">
                <a:cs typeface="Arial" charset="0"/>
              </a:rPr>
              <a:t>make your résumé stand out. </a:t>
            </a:r>
            <a:r>
              <a:rPr lang="en-US" altLang="en-US" sz="1400" dirty="0" smtClean="0">
                <a:cs typeface="Arial" charset="0"/>
              </a:rPr>
              <a:t>Don’t.  It </a:t>
            </a:r>
            <a:r>
              <a:rPr lang="en-US" altLang="en-US" sz="1400" dirty="0">
                <a:cs typeface="Arial" charset="0"/>
              </a:rPr>
              <a:t>will likely do more harm than good.  </a:t>
            </a:r>
          </a:p>
          <a:p>
            <a:pPr marL="742950" lvl="1" indent="-285750">
              <a:buFont typeface="Arial" panose="020B0604020202020204" pitchFamily="34" charset="0"/>
              <a:buChar char="•"/>
            </a:pPr>
            <a:endParaRPr lang="en-US" sz="1400" dirty="0" smtClean="0">
              <a:effectLst/>
            </a:endParaRPr>
          </a:p>
        </p:txBody>
      </p:sp>
      <p:sp>
        <p:nvSpPr>
          <p:cNvPr id="2" name="TextBox 1"/>
          <p:cNvSpPr txBox="1"/>
          <p:nvPr/>
        </p:nvSpPr>
        <p:spPr>
          <a:xfrm>
            <a:off x="2270374" y="304800"/>
            <a:ext cx="4576189" cy="523220"/>
          </a:xfrm>
          <a:prstGeom prst="rect">
            <a:avLst/>
          </a:prstGeom>
          <a:noFill/>
        </p:spPr>
        <p:txBody>
          <a:bodyPr wrap="none" rtlCol="0">
            <a:spAutoFit/>
          </a:bodyPr>
          <a:lstStyle/>
          <a:p>
            <a:r>
              <a:rPr lang="en-US" sz="2800" b="1" dirty="0" smtClean="0"/>
              <a:t>RESUME WRITING GUIDANCE</a:t>
            </a:r>
            <a:endParaRPr lang="en-US" sz="2800" b="1" dirty="0"/>
          </a:p>
        </p:txBody>
      </p:sp>
    </p:spTree>
    <p:extLst>
      <p:ext uri="{BB962C8B-B14F-4D97-AF65-F5344CB8AC3E}">
        <p14:creationId xmlns:p14="http://schemas.microsoft.com/office/powerpoint/2010/main" val="348083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8959" y="990600"/>
            <a:ext cx="89916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tx1"/>
                </a:solidFill>
                <a:effectLst/>
                <a:latin typeface="Arial" charset="0"/>
                <a:cs typeface="Arial" charset="0"/>
              </a:rPr>
              <a:t>Forgetting to link out</a:t>
            </a:r>
          </a:p>
          <a:p>
            <a:pPr marL="742950" lvl="1" indent="-285750" eaLnBrk="0" fontAlgn="base" hangingPunct="0">
              <a:spcBef>
                <a:spcPct val="0"/>
              </a:spcBef>
              <a:spcAft>
                <a:spcPct val="0"/>
              </a:spcAft>
              <a:buFont typeface="Arial" panose="020B0604020202020204" pitchFamily="34" charset="0"/>
              <a:buChar char="•"/>
            </a:pPr>
            <a:r>
              <a:rPr kumimoji="0" lang="en-US" altLang="en-US" sz="1400" b="0" i="0" u="none" strike="noStrike" cap="none" normalizeH="0" baseline="0" dirty="0" smtClean="0">
                <a:ln>
                  <a:noFill/>
                </a:ln>
                <a:solidFill>
                  <a:schemeClr val="tx1"/>
                </a:solidFill>
                <a:effectLst/>
                <a:latin typeface="Arial" charset="0"/>
                <a:cs typeface="Arial" charset="0"/>
              </a:rPr>
              <a:t>If you have any other online professional presences—be it LinkedIn, a portfolio, or a blog—be sure to include a link. </a:t>
            </a:r>
            <a:r>
              <a:rPr kumimoji="0" lang="en-US" altLang="en-US" sz="1400" b="0" i="0" u="none" strike="noStrike" cap="none" normalizeH="0" baseline="0" dirty="0" smtClean="0">
                <a:ln>
                  <a:noFill/>
                </a:ln>
                <a:solidFill>
                  <a:srgbClr val="FF0000"/>
                </a:solidFill>
                <a:effectLst/>
                <a:latin typeface="Arial" charset="0"/>
                <a:cs typeface="Arial" charset="0"/>
              </a:rPr>
              <a:t>Warning</a:t>
            </a:r>
            <a:r>
              <a:rPr kumimoji="0" lang="en-US" altLang="en-US" sz="1400" b="0" i="0" u="none" strike="noStrike" cap="none" normalizeH="0" baseline="0" dirty="0" smtClean="0">
                <a:ln>
                  <a:noFill/>
                </a:ln>
                <a:solidFill>
                  <a:schemeClr val="tx1"/>
                </a:solidFill>
                <a:effectLst/>
                <a:latin typeface="Arial" charset="0"/>
                <a:cs typeface="Arial" charset="0"/>
              </a:rPr>
              <a:t>: If you include a link, assume it will be looked at, so ensure it is entirely work appropriate and will not detract from your candidacy.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tx1"/>
                </a:solidFill>
                <a:effectLst/>
                <a:latin typeface="Arial" charset="0"/>
                <a:cs typeface="Arial" charset="0"/>
              </a:rPr>
              <a:t>Over-exaggerating and embellishing</a:t>
            </a:r>
          </a:p>
          <a:p>
            <a:pPr marL="742950" lvl="1" indent="-285750" eaLnBrk="0" fontAlgn="base" hangingPunct="0">
              <a:spcBef>
                <a:spcPct val="0"/>
              </a:spcBef>
              <a:spcAft>
                <a:spcPct val="0"/>
              </a:spcAft>
              <a:buFont typeface="Arial" panose="020B0604020202020204" pitchFamily="34" charset="0"/>
              <a:buChar char="•"/>
            </a:pPr>
            <a:r>
              <a:rPr kumimoji="0" lang="en-US" altLang="en-US" sz="1400" i="0" u="none" strike="noStrike" cap="none" normalizeH="0" baseline="0" dirty="0" smtClean="0">
                <a:ln>
                  <a:noFill/>
                </a:ln>
                <a:solidFill>
                  <a:schemeClr val="tx1"/>
                </a:solidFill>
                <a:effectLst/>
                <a:latin typeface="Arial" charset="0"/>
                <a:cs typeface="Arial" charset="0"/>
              </a:rPr>
              <a:t>E</a:t>
            </a:r>
            <a:r>
              <a:rPr kumimoji="0" lang="en-US" altLang="en-US" sz="1400" b="0" i="0" u="none" strike="noStrike" cap="none" normalizeH="0" baseline="0" dirty="0" smtClean="0">
                <a:ln>
                  <a:noFill/>
                </a:ln>
                <a:solidFill>
                  <a:schemeClr val="tx1"/>
                </a:solidFill>
                <a:effectLst/>
                <a:latin typeface="Arial" charset="0"/>
                <a:cs typeface="Arial" charset="0"/>
              </a:rPr>
              <a:t>very detail and fact is just a Google search away. Make sure that everything you write is indeed true. Plus, there is a fine line between confident and arrogant.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tx1"/>
                </a:solidFill>
                <a:effectLst/>
                <a:latin typeface="Arial" charset="0"/>
                <a:cs typeface="Arial" charset="0"/>
              </a:rPr>
              <a:t>Not using action verbs</a:t>
            </a:r>
          </a:p>
          <a:p>
            <a:pPr marL="742950" lvl="1" indent="-285750" eaLnBrk="0" fontAlgn="base" hangingPunct="0">
              <a:spcBef>
                <a:spcPct val="0"/>
              </a:spcBef>
              <a:spcAft>
                <a:spcPct val="0"/>
              </a:spcAft>
              <a:buFont typeface="Arial" panose="020B0604020202020204" pitchFamily="34" charset="0"/>
              <a:buChar char="•"/>
            </a:pPr>
            <a:r>
              <a:rPr kumimoji="0" lang="en-US" altLang="en-US" sz="1400" b="0" i="0" u="none" strike="noStrike" cap="none" normalizeH="0" baseline="0" dirty="0" smtClean="0">
                <a:ln>
                  <a:noFill/>
                </a:ln>
                <a:solidFill>
                  <a:schemeClr val="tx1"/>
                </a:solidFill>
                <a:effectLst/>
                <a:latin typeface="Arial" charset="0"/>
                <a:cs typeface="Arial" charset="0"/>
              </a:rPr>
              <a:t>Avoid using passive phrases like "responsible for." Instead, use action verbs: "Resolved,” “Organized,” “Led,” and so on.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tx1"/>
                </a:solidFill>
                <a:effectLst/>
                <a:latin typeface="Arial" charset="0"/>
                <a:cs typeface="Arial" charset="0"/>
              </a:rPr>
              <a:t>Not prioritizing</a:t>
            </a:r>
          </a:p>
          <a:p>
            <a:pPr marL="742950" lvl="1" indent="-285750" eaLnBrk="0" fontAlgn="base" hangingPunct="0">
              <a:spcBef>
                <a:spcPct val="0"/>
              </a:spcBef>
              <a:spcAft>
                <a:spcPct val="0"/>
              </a:spcAft>
              <a:buFont typeface="Arial" panose="020B0604020202020204" pitchFamily="34" charset="0"/>
              <a:buChar char="•"/>
            </a:pPr>
            <a:r>
              <a:rPr kumimoji="0" lang="en-US" altLang="en-US" sz="1400" i="0" u="none" strike="noStrike" cap="none" normalizeH="0" baseline="0" dirty="0" smtClean="0">
                <a:ln>
                  <a:noFill/>
                </a:ln>
                <a:solidFill>
                  <a:schemeClr val="tx1"/>
                </a:solidFill>
                <a:effectLst/>
                <a:latin typeface="Arial" charset="0"/>
                <a:cs typeface="Arial" charset="0"/>
              </a:rPr>
              <a:t>C</a:t>
            </a:r>
            <a:r>
              <a:rPr kumimoji="0" lang="en-US" altLang="en-US" sz="1400" b="0" i="0" u="none" strike="noStrike" cap="none" normalizeH="0" baseline="0" dirty="0" smtClean="0">
                <a:ln>
                  <a:noFill/>
                </a:ln>
                <a:solidFill>
                  <a:schemeClr val="tx1"/>
                </a:solidFill>
                <a:effectLst/>
                <a:latin typeface="Arial" charset="0"/>
                <a:cs typeface="Arial" charset="0"/>
              </a:rPr>
              <a:t>apture the hiring manager’s attention right away. Include your most pertinent and applicable work experience at beginning of an</a:t>
            </a:r>
            <a:r>
              <a:rPr kumimoji="0" lang="en-US" altLang="en-US" sz="1400" b="0" i="0" u="none" strike="noStrike" cap="none" normalizeH="0" dirty="0" smtClean="0">
                <a:ln>
                  <a:noFill/>
                </a:ln>
                <a:solidFill>
                  <a:schemeClr val="tx1"/>
                </a:solidFill>
                <a:effectLst/>
                <a:latin typeface="Arial" charset="0"/>
                <a:cs typeface="Arial" charset="0"/>
              </a:rPr>
              <a:t> entry</a:t>
            </a:r>
            <a:r>
              <a:rPr kumimoji="0" lang="en-US" altLang="en-US" sz="1400" b="0" i="0" u="none" strike="noStrike" cap="none" normalizeH="0" baseline="0" dirty="0" smtClean="0">
                <a:ln>
                  <a:noFill/>
                </a:ln>
                <a:solidFill>
                  <a:schemeClr val="tx1"/>
                </a:solidFill>
                <a:effectLst/>
                <a:latin typeface="Arial" charset="0"/>
                <a:cs typeface="Arial" charset="0"/>
              </a:rPr>
              <a:t>. Don’t bury it in prose.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tx1"/>
                </a:solidFill>
                <a:effectLst/>
                <a:latin typeface="Arial" charset="0"/>
                <a:cs typeface="Arial" charset="0"/>
              </a:rPr>
              <a:t>Mixing languages</a:t>
            </a:r>
          </a:p>
          <a:p>
            <a:pPr marL="742950" lvl="1" indent="-285750" eaLnBrk="0" fontAlgn="base" hangingPunct="0">
              <a:spcBef>
                <a:spcPct val="0"/>
              </a:spcBef>
              <a:spcAft>
                <a:spcPct val="0"/>
              </a:spcAft>
              <a:buFont typeface="Arial" panose="020B0604020202020204" pitchFamily="34" charset="0"/>
              <a:buChar char="•"/>
            </a:pPr>
            <a:r>
              <a:rPr kumimoji="0" lang="en-US" altLang="en-US" sz="1400" b="0" i="0" u="none" strike="noStrike" cap="none" normalizeH="0" baseline="0" dirty="0" smtClean="0">
                <a:ln>
                  <a:noFill/>
                </a:ln>
                <a:solidFill>
                  <a:schemeClr val="tx1"/>
                </a:solidFill>
                <a:effectLst/>
                <a:latin typeface="Arial" charset="0"/>
                <a:cs typeface="Arial" charset="0"/>
              </a:rPr>
              <a:t>If English is your second language, particularly if institutions, papers, etc. have non-English names, be careful to use English translations for as much as possible.  Even if the hiring manager speaks your native language, someone else in the organization may see your resume’ and be </a:t>
            </a:r>
            <a:r>
              <a:rPr kumimoji="0" lang="en-US" altLang="en-US" sz="1400" b="0" i="0" u="none" strike="noStrike" cap="none" normalizeH="0" baseline="0" dirty="0" smtClean="0">
                <a:ln>
                  <a:noFill/>
                </a:ln>
                <a:solidFill>
                  <a:schemeClr val="tx1"/>
                </a:solidFill>
                <a:effectLst/>
                <a:latin typeface="Arial" charset="0"/>
                <a:cs typeface="Arial" charset="0"/>
              </a:rPr>
              <a:t>put off </a:t>
            </a:r>
            <a:r>
              <a:rPr kumimoji="0" lang="en-US" altLang="en-US" sz="1400" b="0" i="0" u="none" strike="noStrike" cap="none" normalizeH="0" baseline="0" dirty="0" smtClean="0">
                <a:ln>
                  <a:noFill/>
                </a:ln>
                <a:solidFill>
                  <a:schemeClr val="tx1"/>
                </a:solidFill>
                <a:effectLst/>
                <a:latin typeface="Arial" charset="0"/>
                <a:cs typeface="Arial" charset="0"/>
              </a:rPr>
              <a:t>by it.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smtClean="0">
                <a:ln>
                  <a:noFill/>
                </a:ln>
                <a:solidFill>
                  <a:schemeClr val="tx1"/>
                </a:solidFill>
                <a:effectLst/>
                <a:latin typeface="Arial" charset="0"/>
                <a:cs typeface="Arial" charset="0"/>
              </a:rPr>
              <a:t>Laying all your cards on the table</a:t>
            </a:r>
          </a:p>
          <a:p>
            <a:pPr marL="742950" lvl="1" indent="-285750" eaLnBrk="0" fontAlgn="base" hangingPunct="0">
              <a:spcBef>
                <a:spcPct val="0"/>
              </a:spcBef>
              <a:spcAft>
                <a:spcPct val="0"/>
              </a:spcAft>
              <a:buFont typeface="Arial" panose="020B0604020202020204" pitchFamily="34" charset="0"/>
              <a:buChar char="•"/>
            </a:pPr>
            <a:r>
              <a:rPr kumimoji="0" lang="en-US" altLang="en-US" sz="1400" b="0" i="0" u="none" strike="noStrike" cap="none" normalizeH="0" baseline="0" dirty="0" smtClean="0">
                <a:ln>
                  <a:noFill/>
                </a:ln>
                <a:solidFill>
                  <a:schemeClr val="tx1"/>
                </a:solidFill>
                <a:effectLst/>
                <a:latin typeface="Arial" charset="0"/>
                <a:cs typeface="Arial" charset="0"/>
              </a:rPr>
              <a:t>Think of your </a:t>
            </a:r>
            <a:r>
              <a:rPr kumimoji="0" lang="en-US" altLang="en-US" sz="1400" b="0" i="0" u="none" strike="noStrike" cap="none" normalizeH="0" baseline="0" dirty="0" err="1" smtClean="0">
                <a:ln>
                  <a:noFill/>
                </a:ln>
                <a:solidFill>
                  <a:schemeClr val="tx1"/>
                </a:solidFill>
                <a:effectLst/>
                <a:latin typeface="Arial" charset="0"/>
                <a:cs typeface="Arial" charset="0"/>
              </a:rPr>
              <a:t>resumé</a:t>
            </a:r>
            <a:r>
              <a:rPr kumimoji="0" lang="en-US" altLang="en-US" sz="1400" b="0" i="0" u="none" strike="noStrike" cap="none" normalizeH="0" baseline="0" dirty="0" smtClean="0">
                <a:ln>
                  <a:noFill/>
                </a:ln>
                <a:solidFill>
                  <a:schemeClr val="tx1"/>
                </a:solidFill>
                <a:effectLst/>
                <a:latin typeface="Arial" charset="0"/>
                <a:cs typeface="Arial" charset="0"/>
              </a:rPr>
              <a:t> as a sampling of your greatest hits—one that should intrigue interested parties enough that they’ll need to bring you in for an interview. The benefit here is that you’ll have new and exciting information to share with your interviewers. </a:t>
            </a:r>
          </a:p>
        </p:txBody>
      </p:sp>
      <p:sp>
        <p:nvSpPr>
          <p:cNvPr id="4" name="TextBox 3"/>
          <p:cNvSpPr txBox="1"/>
          <p:nvPr/>
        </p:nvSpPr>
        <p:spPr>
          <a:xfrm>
            <a:off x="2270374" y="304800"/>
            <a:ext cx="4576189" cy="523220"/>
          </a:xfrm>
          <a:prstGeom prst="rect">
            <a:avLst/>
          </a:prstGeom>
          <a:noFill/>
        </p:spPr>
        <p:txBody>
          <a:bodyPr wrap="none" rtlCol="0">
            <a:spAutoFit/>
          </a:bodyPr>
          <a:lstStyle/>
          <a:p>
            <a:r>
              <a:rPr lang="en-US" sz="2800" b="1" dirty="0" smtClean="0"/>
              <a:t>RESUME WRITING GUIDANCE</a:t>
            </a:r>
            <a:endParaRPr lang="en-US" sz="2800" b="1" dirty="0"/>
          </a:p>
        </p:txBody>
      </p:sp>
      <p:sp>
        <p:nvSpPr>
          <p:cNvPr id="5" name="TextBox 4"/>
          <p:cNvSpPr txBox="1"/>
          <p:nvPr/>
        </p:nvSpPr>
        <p:spPr>
          <a:xfrm>
            <a:off x="685800" y="5943600"/>
            <a:ext cx="7772400" cy="830997"/>
          </a:xfrm>
          <a:prstGeom prst="rect">
            <a:avLst/>
          </a:prstGeom>
          <a:solidFill>
            <a:schemeClr val="accent1">
              <a:lumMod val="75000"/>
            </a:schemeClr>
          </a:solidFill>
        </p:spPr>
        <p:txBody>
          <a:bodyPr wrap="square" rtlCol="0">
            <a:spAutoFit/>
          </a:bodyPr>
          <a:lstStyle/>
          <a:p>
            <a:pPr algn="ctr"/>
            <a:r>
              <a:rPr lang="en-US" sz="2400" b="1" dirty="0" smtClean="0"/>
              <a:t>Always write for the prospective reader </a:t>
            </a:r>
            <a:r>
              <a:rPr lang="en-US" sz="2400" dirty="0" smtClean="0"/>
              <a:t>(hiring manager) </a:t>
            </a:r>
            <a:r>
              <a:rPr lang="en-US" sz="2400" b="1" dirty="0" smtClean="0"/>
              <a:t>&amp; focus on why you are the best fit </a:t>
            </a:r>
            <a:r>
              <a:rPr lang="en-US" sz="2400" dirty="0" smtClean="0"/>
              <a:t>(for that particular job)</a:t>
            </a:r>
            <a:endParaRPr lang="en-US" sz="2400" dirty="0"/>
          </a:p>
        </p:txBody>
      </p:sp>
    </p:spTree>
    <p:extLst>
      <p:ext uri="{BB962C8B-B14F-4D97-AF65-F5344CB8AC3E}">
        <p14:creationId xmlns:p14="http://schemas.microsoft.com/office/powerpoint/2010/main" val="417901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5"/>
                                        </p:tgtEl>
                                        <p:attrNameLst>
                                          <p:attrName>ppt_y</p:attrName>
                                        </p:attrNameLst>
                                      </p:cBhvr>
                                      <p:tavLst>
                                        <p:tav tm="0">
                                          <p:val>
                                            <p:strVal val="#ppt_y"/>
                                          </p:val>
                                        </p:tav>
                                        <p:tav tm="100000">
                                          <p:val>
                                            <p:strVal val="#ppt_y"/>
                                          </p:val>
                                        </p:tav>
                                      </p:tavLst>
                                    </p:anim>
                                    <p:anim calcmode="lin" valueType="num">
                                      <p:cBhvr>
                                        <p:cTn id="4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CHECKLIST</a:t>
            </a:r>
            <a:endParaRPr lang="en-US" dirty="0"/>
          </a:p>
        </p:txBody>
      </p:sp>
      <p:sp>
        <p:nvSpPr>
          <p:cNvPr id="3" name="Content Placeholder 2"/>
          <p:cNvSpPr>
            <a:spLocks noGrp="1"/>
          </p:cNvSpPr>
          <p:nvPr>
            <p:ph idx="1"/>
          </p:nvPr>
        </p:nvSpPr>
        <p:spPr>
          <a:xfrm>
            <a:off x="304800" y="1143000"/>
            <a:ext cx="8686800" cy="5715000"/>
          </a:xfrm>
        </p:spPr>
        <p:txBody>
          <a:bodyPr>
            <a:normAutofit fontScale="70000" lnSpcReduction="20000"/>
          </a:bodyPr>
          <a:lstStyle/>
          <a:p>
            <a:pPr>
              <a:buNone/>
            </a:pPr>
            <a:r>
              <a:rPr lang="en-US" sz="4200" dirty="0" smtClean="0"/>
              <a:t>Cover letter</a:t>
            </a:r>
          </a:p>
          <a:p>
            <a:pPr>
              <a:buBlip>
                <a:blip r:embed="rId2"/>
              </a:buBlip>
            </a:pPr>
            <a:r>
              <a:rPr lang="en-US" sz="2900" dirty="0" smtClean="0"/>
              <a:t>Is my letter a resume in itself or does it just whet the reader’s appetite for more?</a:t>
            </a:r>
          </a:p>
          <a:p>
            <a:pPr>
              <a:buBlip>
                <a:blip r:embed="rId2"/>
              </a:buBlip>
            </a:pPr>
            <a:r>
              <a:rPr lang="en-US" sz="2900" dirty="0" smtClean="0"/>
              <a:t>Did I write so my reader can relate to what I’ve said?</a:t>
            </a:r>
          </a:p>
          <a:p>
            <a:pPr>
              <a:buBlip>
                <a:blip r:embed="rId2"/>
              </a:buBlip>
            </a:pPr>
            <a:r>
              <a:rPr lang="en-US" sz="2900" dirty="0" smtClean="0"/>
              <a:t>Was I patronizing?  Too technical or abstract?</a:t>
            </a:r>
          </a:p>
          <a:p>
            <a:pPr>
              <a:buBlip>
                <a:blip r:embed="rId2"/>
              </a:buBlip>
            </a:pPr>
            <a:r>
              <a:rPr lang="en-US" sz="2900" dirty="0" smtClean="0"/>
              <a:t>What are my reader’s language skills?</a:t>
            </a:r>
          </a:p>
          <a:p>
            <a:pPr>
              <a:buBlip>
                <a:blip r:embed="rId2"/>
              </a:buBlip>
            </a:pPr>
            <a:r>
              <a:rPr lang="en-US" sz="2900" dirty="0" smtClean="0"/>
              <a:t>Have I included full address of recipient?  Today’s date?</a:t>
            </a:r>
          </a:p>
          <a:p>
            <a:pPr>
              <a:buBlip>
                <a:blip r:embed="rId2"/>
              </a:buBlip>
            </a:pPr>
            <a:r>
              <a:rPr lang="en-US" sz="2900" dirty="0" smtClean="0"/>
              <a:t>Is it easy to read?</a:t>
            </a:r>
          </a:p>
          <a:p>
            <a:pPr>
              <a:buBlip>
                <a:blip r:embed="rId2"/>
              </a:buBlip>
            </a:pPr>
            <a:r>
              <a:rPr lang="en-US" sz="2900" dirty="0" smtClean="0"/>
              <a:t>Is it no more than one page?</a:t>
            </a:r>
          </a:p>
          <a:p>
            <a:pPr>
              <a:buNone/>
            </a:pPr>
            <a:r>
              <a:rPr lang="en-US" sz="4200" dirty="0" smtClean="0"/>
              <a:t>Resume’ </a:t>
            </a:r>
          </a:p>
          <a:p>
            <a:pPr>
              <a:buBlip>
                <a:blip r:embed="rId2"/>
              </a:buBlip>
            </a:pPr>
            <a:r>
              <a:rPr lang="en-US" sz="2900" dirty="0" smtClean="0"/>
              <a:t>Is it organized in bullets and sections that are easy to navigate?</a:t>
            </a:r>
          </a:p>
          <a:p>
            <a:pPr>
              <a:buBlip>
                <a:blip r:embed="rId2"/>
              </a:buBlip>
            </a:pPr>
            <a:r>
              <a:rPr lang="en-US" sz="2900" dirty="0" smtClean="0"/>
              <a:t>Does it have my contact information at the top?</a:t>
            </a:r>
          </a:p>
          <a:p>
            <a:pPr>
              <a:buBlip>
                <a:blip r:embed="rId2"/>
              </a:buBlip>
            </a:pPr>
            <a:r>
              <a:rPr lang="en-US" sz="2900" dirty="0" smtClean="0"/>
              <a:t>Did I leave out things that are not relevant like age, family, personal history, grades?</a:t>
            </a:r>
          </a:p>
          <a:p>
            <a:pPr>
              <a:buBlip>
                <a:blip r:embed="rId2"/>
              </a:buBlip>
            </a:pPr>
            <a:r>
              <a:rPr lang="en-US" sz="2900" dirty="0" smtClean="0"/>
              <a:t>Have I included relevant training or skills not tied to my degrees?</a:t>
            </a:r>
          </a:p>
          <a:p>
            <a:pPr>
              <a:buBlip>
                <a:blip r:embed="rId2"/>
              </a:buBlip>
            </a:pPr>
            <a:r>
              <a:rPr lang="en-US" sz="2900" dirty="0" smtClean="0"/>
              <a:t>Have I focused on what I accomplished in my work experience rather than just my responsibilities?</a:t>
            </a:r>
          </a:p>
          <a:p>
            <a:pPr>
              <a:buBlip>
                <a:blip r:embed="rId2"/>
              </a:buBlip>
            </a:pPr>
            <a:r>
              <a:rPr lang="en-US" sz="2900" dirty="0" smtClean="0"/>
              <a:t>Have others read and critiqued it from the hiring manager’s perspective?</a:t>
            </a:r>
            <a:endParaRPr lang="en-US" dirty="0"/>
          </a:p>
        </p:txBody>
      </p:sp>
    </p:spTree>
    <p:extLst>
      <p:ext uri="{BB962C8B-B14F-4D97-AF65-F5344CB8AC3E}">
        <p14:creationId xmlns:p14="http://schemas.microsoft.com/office/powerpoint/2010/main" val="365943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dirty="0" smtClean="0"/>
              <a:t>summary</a:t>
            </a:r>
            <a:endParaRPr lang="en-US" dirty="0"/>
          </a:p>
        </p:txBody>
      </p:sp>
      <p:sp>
        <p:nvSpPr>
          <p:cNvPr id="3" name="Content Placeholder 2"/>
          <p:cNvSpPr>
            <a:spLocks noGrp="1"/>
          </p:cNvSpPr>
          <p:nvPr>
            <p:ph idx="1"/>
          </p:nvPr>
        </p:nvSpPr>
        <p:spPr>
          <a:xfrm>
            <a:off x="304800" y="1554162"/>
            <a:ext cx="8686800" cy="4525963"/>
          </a:xfrm>
        </p:spPr>
        <p:txBody>
          <a:bodyPr>
            <a:normAutofit fontScale="85000" lnSpcReduction="20000"/>
          </a:bodyPr>
          <a:lstStyle/>
          <a:p>
            <a:r>
              <a:rPr lang="en-US" dirty="0" smtClean="0"/>
              <a:t>Finding a job requires time, energy, and dedication</a:t>
            </a:r>
          </a:p>
          <a:p>
            <a:r>
              <a:rPr lang="en-US" dirty="0" smtClean="0"/>
              <a:t>Think about the “fit,” not just the “job”</a:t>
            </a:r>
          </a:p>
          <a:p>
            <a:r>
              <a:rPr lang="en-US" dirty="0" smtClean="0"/>
              <a:t>Sell yourself, but don’t be over confident</a:t>
            </a:r>
          </a:p>
          <a:p>
            <a:r>
              <a:rPr lang="en-US" dirty="0" smtClean="0"/>
              <a:t>One size does not fit all with cover letters and resumes</a:t>
            </a:r>
          </a:p>
          <a:p>
            <a:r>
              <a:rPr lang="en-US" dirty="0" smtClean="0"/>
              <a:t>Think before you post on a social website</a:t>
            </a:r>
          </a:p>
          <a:p>
            <a:r>
              <a:rPr lang="en-US" dirty="0" smtClean="0"/>
              <a:t>Be yourself!</a:t>
            </a:r>
          </a:p>
          <a:p>
            <a:r>
              <a:rPr lang="en-US" dirty="0" smtClean="0"/>
              <a:t>Resources:</a:t>
            </a:r>
            <a:endParaRPr lang="en-US" sz="2600" dirty="0" smtClean="0"/>
          </a:p>
          <a:p>
            <a:pPr lvl="1"/>
            <a:r>
              <a:rPr lang="en-US" sz="2600" i="1" dirty="0" smtClean="0"/>
              <a:t>Science Careers from the Science Journal</a:t>
            </a:r>
            <a:r>
              <a:rPr lang="en-US" sz="2600" dirty="0" smtClean="0"/>
              <a:t> </a:t>
            </a:r>
            <a:r>
              <a:rPr lang="en-US" sz="1900" dirty="0" smtClean="0"/>
              <a:t>(</a:t>
            </a:r>
            <a:r>
              <a:rPr lang="en-US" sz="1900" dirty="0" smtClean="0">
                <a:hlinkClick r:id="rId2"/>
              </a:rPr>
              <a:t>http://sciencecareers.sciencemag.org/tools_tips/how_to_series</a:t>
            </a:r>
            <a:r>
              <a:rPr lang="en-US" sz="1900" dirty="0" smtClean="0"/>
              <a:t>)</a:t>
            </a:r>
          </a:p>
          <a:p>
            <a:pPr lvl="1"/>
            <a:r>
              <a:rPr lang="en-US" sz="2600" i="1" dirty="0" smtClean="0"/>
              <a:t>Personal Branding Blog </a:t>
            </a:r>
            <a:r>
              <a:rPr lang="en-US" sz="2600" dirty="0" smtClean="0"/>
              <a:t>(packaging and promoting yourself)</a:t>
            </a:r>
          </a:p>
          <a:p>
            <a:pPr lvl="1"/>
            <a:r>
              <a:rPr lang="en-US" sz="2600" i="1" dirty="0" err="1" smtClean="0"/>
              <a:t>Careerealism</a:t>
            </a:r>
            <a:r>
              <a:rPr lang="en-US" sz="2600" i="1" dirty="0" smtClean="0"/>
              <a:t> Blog</a:t>
            </a:r>
            <a:r>
              <a:rPr lang="en-US" sz="2600" dirty="0" smtClean="0"/>
              <a:t> (methods for job searching in today’s workforce)</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Finding a job is your job</a:t>
            </a:r>
            <a:endParaRPr lang="en-US" dirty="0"/>
          </a:p>
        </p:txBody>
      </p:sp>
      <p:sp>
        <p:nvSpPr>
          <p:cNvPr id="3" name="Content Placeholder 2"/>
          <p:cNvSpPr>
            <a:spLocks noGrp="1"/>
          </p:cNvSpPr>
          <p:nvPr>
            <p:ph idx="1"/>
          </p:nvPr>
        </p:nvSpPr>
        <p:spPr>
          <a:xfrm>
            <a:off x="304800" y="1554162"/>
            <a:ext cx="8001000" cy="4525963"/>
          </a:xfrm>
        </p:spPr>
        <p:txBody>
          <a:bodyPr>
            <a:normAutofit/>
          </a:bodyPr>
          <a:lstStyle/>
          <a:p>
            <a:r>
              <a:rPr lang="en-US" b="1" i="1" dirty="0" smtClean="0"/>
              <a:t>Prepare</a:t>
            </a:r>
            <a:endParaRPr lang="en-US" sz="2200" b="1" i="1" dirty="0" smtClean="0"/>
          </a:p>
          <a:p>
            <a:pPr lvl="1"/>
            <a:r>
              <a:rPr lang="en-US" sz="2200" dirty="0" smtClean="0"/>
              <a:t>Research the prospective employer</a:t>
            </a:r>
          </a:p>
          <a:p>
            <a:pPr lvl="2"/>
            <a:r>
              <a:rPr lang="en-US" sz="1800" dirty="0" smtClean="0"/>
              <a:t>Why?</a:t>
            </a:r>
          </a:p>
          <a:p>
            <a:pPr lvl="1"/>
            <a:r>
              <a:rPr lang="en-US" sz="2200" dirty="0" smtClean="0"/>
              <a:t>Using the posting as a starting point,</a:t>
            </a:r>
          </a:p>
          <a:p>
            <a:pPr lvl="2"/>
            <a:r>
              <a:rPr lang="en-US" sz="1800" dirty="0" smtClean="0"/>
              <a:t>Write a resume or CV</a:t>
            </a:r>
          </a:p>
          <a:p>
            <a:pPr lvl="2"/>
            <a:r>
              <a:rPr lang="en-US" sz="1800" dirty="0" smtClean="0"/>
              <a:t>Write a cover letter</a:t>
            </a:r>
          </a:p>
          <a:p>
            <a:pPr lvl="1"/>
            <a:r>
              <a:rPr lang="en-US" sz="2200" dirty="0" smtClean="0"/>
              <a:t>Prepare for all types of questions</a:t>
            </a:r>
          </a:p>
          <a:p>
            <a:pPr lvl="2"/>
            <a:r>
              <a:rPr lang="en-US" sz="1800" dirty="0" smtClean="0"/>
              <a:t>Open-ended</a:t>
            </a:r>
          </a:p>
          <a:p>
            <a:pPr lvl="2"/>
            <a:r>
              <a:rPr lang="en-US" sz="1800" dirty="0" smtClean="0"/>
              <a:t>Situational</a:t>
            </a:r>
          </a:p>
          <a:p>
            <a:pPr lvl="2"/>
            <a:r>
              <a:rPr lang="en-US" sz="1800" dirty="0" smtClean="0"/>
              <a:t>Behavioral</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774756" y="4038600"/>
            <a:ext cx="2369243" cy="2819400"/>
          </a:xfrm>
          <a:prstGeom prst="rect">
            <a:avLst/>
          </a:prstGeom>
          <a:noFill/>
          <a:ln w="9525">
            <a:noFill/>
            <a:miter lim="800000"/>
            <a:headEnd/>
            <a:tailEnd/>
          </a:ln>
          <a:effectLst/>
        </p:spPr>
      </p:pic>
    </p:spTree>
    <p:extLst>
      <p:ext uri="{BB962C8B-B14F-4D97-AF65-F5344CB8AC3E}">
        <p14:creationId xmlns:p14="http://schemas.microsoft.com/office/powerpoint/2010/main" val="11044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the prospective employer</a:t>
            </a:r>
            <a:endParaRPr lang="en-US" dirty="0"/>
          </a:p>
        </p:txBody>
      </p:sp>
      <p:sp>
        <p:nvSpPr>
          <p:cNvPr id="3" name="Content Placeholder 2"/>
          <p:cNvSpPr>
            <a:spLocks noGrp="1"/>
          </p:cNvSpPr>
          <p:nvPr>
            <p:ph idx="1"/>
          </p:nvPr>
        </p:nvSpPr>
        <p:spPr/>
        <p:txBody>
          <a:bodyPr>
            <a:normAutofit/>
          </a:bodyPr>
          <a:lstStyle/>
          <a:p>
            <a:r>
              <a:rPr lang="en-US" b="1" i="1" dirty="0" smtClean="0"/>
              <a:t>The more you know about them, the more they will want to know about you</a:t>
            </a:r>
            <a:endParaRPr lang="en-US" sz="2200" b="1" i="1" dirty="0" smtClean="0"/>
          </a:p>
          <a:p>
            <a:pPr lvl="1"/>
            <a:r>
              <a:rPr lang="en-US" sz="2200" dirty="0" smtClean="0"/>
              <a:t>Know their history, mission, values</a:t>
            </a:r>
          </a:p>
          <a:p>
            <a:pPr lvl="2"/>
            <a:r>
              <a:rPr lang="en-US" sz="1800" dirty="0" smtClean="0"/>
              <a:t>Start at their website</a:t>
            </a:r>
          </a:p>
          <a:p>
            <a:pPr lvl="1"/>
            <a:r>
              <a:rPr lang="en-US" sz="2200" dirty="0" smtClean="0"/>
              <a:t>Slant your resume toward things that will resonate with them</a:t>
            </a:r>
          </a:p>
          <a:p>
            <a:pPr lvl="2"/>
            <a:r>
              <a:rPr lang="en-US" sz="1800" dirty="0" smtClean="0"/>
              <a:t>Do a Web search for recent news</a:t>
            </a:r>
          </a:p>
          <a:p>
            <a:pPr lvl="1"/>
            <a:r>
              <a:rPr lang="en-US" sz="2200" dirty="0" smtClean="0"/>
              <a:t>Demonstrate your knowledge in your cover letter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086600" y="4409694"/>
            <a:ext cx="2057399" cy="2448306"/>
          </a:xfrm>
          <a:prstGeom prst="rect">
            <a:avLst/>
          </a:prstGeom>
          <a:noFill/>
          <a:ln w="9525">
            <a:noFill/>
            <a:miter lim="800000"/>
            <a:headEnd/>
            <a:tailEnd/>
          </a:ln>
          <a:effectLst/>
        </p:spPr>
      </p:pic>
    </p:spTree>
    <p:extLst>
      <p:ext uri="{BB962C8B-B14F-4D97-AF65-F5344CB8AC3E}">
        <p14:creationId xmlns:p14="http://schemas.microsoft.com/office/powerpoint/2010/main" val="76222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or CV?</a:t>
            </a:r>
            <a:endParaRPr lang="en-US" dirty="0"/>
          </a:p>
        </p:txBody>
      </p:sp>
      <p:sp>
        <p:nvSpPr>
          <p:cNvPr id="3" name="Content Placeholder 2"/>
          <p:cNvSpPr>
            <a:spLocks noGrp="1"/>
          </p:cNvSpPr>
          <p:nvPr>
            <p:ph idx="1"/>
          </p:nvPr>
        </p:nvSpPr>
        <p:spPr>
          <a:xfrm>
            <a:off x="228600" y="1295400"/>
            <a:ext cx="8763000" cy="4525963"/>
          </a:xfrm>
        </p:spPr>
        <p:txBody>
          <a:bodyPr>
            <a:normAutofit lnSpcReduction="10000"/>
          </a:bodyPr>
          <a:lstStyle/>
          <a:p>
            <a:r>
              <a:rPr lang="en-US" b="1" i="1" dirty="0" smtClean="0"/>
              <a:t>Resume is most effective for </a:t>
            </a:r>
          </a:p>
          <a:p>
            <a:pPr lvl="1"/>
            <a:r>
              <a:rPr lang="en-US" b="1" i="1" dirty="0" smtClean="0"/>
              <a:t>Business, industry, government jobs</a:t>
            </a:r>
          </a:p>
          <a:p>
            <a:pPr lvl="2"/>
            <a:r>
              <a:rPr lang="en-US" dirty="0" smtClean="0"/>
              <a:t>Some research jobs in industry/government prefer a CV </a:t>
            </a:r>
            <a:endParaRPr lang="en-US" b="1" i="1" dirty="0" smtClean="0"/>
          </a:p>
          <a:p>
            <a:pPr lvl="1"/>
            <a:r>
              <a:rPr lang="en-US" b="1" i="1" dirty="0" smtClean="0"/>
              <a:t>Jobs that include managerial responsibilities</a:t>
            </a:r>
          </a:p>
          <a:p>
            <a:pPr lvl="1"/>
            <a:r>
              <a:rPr lang="en-US" b="1" i="1" dirty="0" smtClean="0"/>
              <a:t>Jobs where performance is measured by results</a:t>
            </a:r>
          </a:p>
          <a:p>
            <a:r>
              <a:rPr lang="en-US" b="1" i="1" dirty="0" smtClean="0"/>
              <a:t>CV is appropriate for</a:t>
            </a:r>
          </a:p>
          <a:p>
            <a:pPr lvl="1"/>
            <a:r>
              <a:rPr lang="en-US" b="1" i="1" dirty="0" smtClean="0"/>
              <a:t>Academic jobs</a:t>
            </a:r>
          </a:p>
          <a:p>
            <a:pPr lvl="1"/>
            <a:r>
              <a:rPr lang="en-US" b="1" i="1" dirty="0" smtClean="0"/>
              <a:t>Grant, scholarship and fellowship              applications</a:t>
            </a:r>
          </a:p>
        </p:txBody>
      </p:sp>
      <p:pic>
        <p:nvPicPr>
          <p:cNvPr id="3074" name="Picture 2"/>
          <p:cNvPicPr>
            <a:picLocks noChangeAspect="1" noChangeArrowheads="1"/>
          </p:cNvPicPr>
          <p:nvPr/>
        </p:nvPicPr>
        <p:blipFill>
          <a:blip r:embed="rId2" cstate="print"/>
          <a:srcRect/>
          <a:stretch>
            <a:fillRect/>
          </a:stretch>
        </p:blipFill>
        <p:spPr bwMode="auto">
          <a:xfrm>
            <a:off x="6646690" y="3886200"/>
            <a:ext cx="2497310" cy="2971799"/>
          </a:xfrm>
          <a:prstGeom prst="rect">
            <a:avLst/>
          </a:prstGeom>
          <a:noFill/>
          <a:ln w="9525">
            <a:noFill/>
            <a:miter lim="800000"/>
            <a:headEnd/>
            <a:tailEnd/>
          </a:ln>
          <a:effectLst/>
        </p:spPr>
      </p:pic>
    </p:spTree>
    <p:extLst>
      <p:ext uri="{BB962C8B-B14F-4D97-AF65-F5344CB8AC3E}">
        <p14:creationId xmlns:p14="http://schemas.microsoft.com/office/powerpoint/2010/main" val="45192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LETTER</a:t>
            </a:r>
            <a:endParaRPr lang="en-US" dirty="0"/>
          </a:p>
        </p:txBody>
      </p:sp>
      <p:sp>
        <p:nvSpPr>
          <p:cNvPr id="3" name="Content Placeholder 2"/>
          <p:cNvSpPr>
            <a:spLocks noGrp="1"/>
          </p:cNvSpPr>
          <p:nvPr>
            <p:ph idx="1"/>
          </p:nvPr>
        </p:nvSpPr>
        <p:spPr>
          <a:xfrm>
            <a:off x="228600" y="1295400"/>
            <a:ext cx="8763000" cy="5410200"/>
          </a:xfrm>
        </p:spPr>
        <p:txBody>
          <a:bodyPr>
            <a:normAutofit fontScale="70000" lnSpcReduction="20000"/>
          </a:bodyPr>
          <a:lstStyle/>
          <a:p>
            <a:pPr>
              <a:buNone/>
            </a:pPr>
            <a:r>
              <a:rPr lang="en-US" b="1" dirty="0" smtClean="0"/>
              <a:t>General</a:t>
            </a:r>
          </a:p>
          <a:p>
            <a:r>
              <a:rPr lang="en-US" dirty="0" smtClean="0"/>
              <a:t>Should always accompany a resume’</a:t>
            </a:r>
          </a:p>
          <a:p>
            <a:r>
              <a:rPr lang="en-US" dirty="0" smtClean="0"/>
              <a:t>No more than one page</a:t>
            </a:r>
          </a:p>
          <a:p>
            <a:r>
              <a:rPr lang="en-US" dirty="0" smtClean="0"/>
              <a:t>Personal to the hiring manager, but respectful of his/her position</a:t>
            </a:r>
          </a:p>
          <a:p>
            <a:r>
              <a:rPr lang="en-US" dirty="0" smtClean="0"/>
              <a:t>Standard format</a:t>
            </a:r>
          </a:p>
          <a:p>
            <a:pPr>
              <a:buNone/>
            </a:pPr>
            <a:r>
              <a:rPr lang="en-US" b="1" dirty="0" smtClean="0"/>
              <a:t>Content</a:t>
            </a:r>
          </a:p>
          <a:p>
            <a:r>
              <a:rPr lang="en-US" dirty="0" smtClean="0"/>
              <a:t>Introduce yourself and why you are writing—mention the job</a:t>
            </a:r>
          </a:p>
          <a:p>
            <a:r>
              <a:rPr lang="en-US" dirty="0" smtClean="0"/>
              <a:t>Key purpose is to convince reader to read your resume’</a:t>
            </a:r>
          </a:p>
          <a:p>
            <a:pPr lvl="1"/>
            <a:r>
              <a:rPr lang="en-US" dirty="0" smtClean="0"/>
              <a:t>Make your point(s) obvious and engaging</a:t>
            </a:r>
          </a:p>
          <a:p>
            <a:pPr lvl="1"/>
            <a:r>
              <a:rPr lang="en-US" dirty="0" smtClean="0"/>
              <a:t>Focus on what will matter to your reader, not what matters to you</a:t>
            </a:r>
          </a:p>
          <a:p>
            <a:r>
              <a:rPr lang="en-US" dirty="0" smtClean="0"/>
              <a:t>Show how much you know about the organization and the job</a:t>
            </a:r>
          </a:p>
          <a:p>
            <a:r>
              <a:rPr lang="en-US" dirty="0" smtClean="0"/>
              <a:t>Without laying them out in detail, mention things in your resume’ that will directly relate to the particular job</a:t>
            </a:r>
          </a:p>
          <a:p>
            <a:r>
              <a:rPr lang="en-US" dirty="0" smtClean="0"/>
              <a:t>Finish by saying you look forward to meeting in person, setting up an interview, hearing back, etc.</a:t>
            </a:r>
            <a:endParaRPr lang="en-US" dirty="0"/>
          </a:p>
        </p:txBody>
      </p:sp>
    </p:spTree>
    <p:extLst>
      <p:ext uri="{BB962C8B-B14F-4D97-AF65-F5344CB8AC3E}">
        <p14:creationId xmlns:p14="http://schemas.microsoft.com/office/powerpoint/2010/main" val="180811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276600" y="-304800"/>
            <a:ext cx="6248400" cy="8001000"/>
            <a:chOff x="4343400" y="1295400"/>
            <a:chExt cx="4664075" cy="6035675"/>
          </a:xfrm>
        </p:grpSpPr>
        <p:graphicFrame>
          <p:nvGraphicFramePr>
            <p:cNvPr id="2" name="Object 1"/>
            <p:cNvGraphicFramePr>
              <a:graphicFrameLocks noChangeAspect="1"/>
            </p:cNvGraphicFramePr>
            <p:nvPr>
              <p:extLst>
                <p:ext uri="{D42A27DB-BD31-4B8C-83A1-F6EECF244321}">
                  <p14:modId xmlns:p14="http://schemas.microsoft.com/office/powerpoint/2010/main" val="574148456"/>
                </p:ext>
              </p:extLst>
            </p:nvPr>
          </p:nvGraphicFramePr>
          <p:xfrm>
            <a:off x="4343400" y="1295400"/>
            <a:ext cx="4664075" cy="6035675"/>
          </p:xfrm>
          <a:graphic>
            <a:graphicData uri="http://schemas.openxmlformats.org/presentationml/2006/ole">
              <mc:AlternateContent xmlns:mc="http://schemas.openxmlformats.org/markup-compatibility/2006">
                <mc:Choice xmlns:v="urn:schemas-microsoft-com:vml" Requires="v">
                  <p:oleObj spid="_x0000_s8215" name="Acrobat Document" r:id="rId3" imgW="4663359" imgH="6035040" progId="AcroExch.Document.DC">
                    <p:embed/>
                  </p:oleObj>
                </mc:Choice>
                <mc:Fallback>
                  <p:oleObj name="Acrobat Document" r:id="rId3" imgW="4663359" imgH="6035040" progId="AcroExch.Document.DC">
                    <p:embed/>
                    <p:pic>
                      <p:nvPicPr>
                        <p:cNvPr id="0" name=""/>
                        <p:cNvPicPr/>
                        <p:nvPr/>
                      </p:nvPicPr>
                      <p:blipFill>
                        <a:blip r:embed="rId4"/>
                        <a:stretch>
                          <a:fillRect/>
                        </a:stretch>
                      </p:blipFill>
                      <p:spPr>
                        <a:xfrm>
                          <a:off x="4343400" y="1295400"/>
                          <a:ext cx="4664075" cy="6035675"/>
                        </a:xfrm>
                        <a:prstGeom prst="rect">
                          <a:avLst/>
                        </a:prstGeom>
                      </p:spPr>
                    </p:pic>
                  </p:oleObj>
                </mc:Fallback>
              </mc:AlternateContent>
            </a:graphicData>
          </a:graphic>
        </p:graphicFrame>
        <p:sp>
          <p:nvSpPr>
            <p:cNvPr id="11" name="Rectangle 10"/>
            <p:cNvSpPr/>
            <p:nvPr/>
          </p:nvSpPr>
          <p:spPr>
            <a:xfrm>
              <a:off x="6205077" y="2796365"/>
              <a:ext cx="729123"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228600" y="1175130"/>
            <a:ext cx="4114800" cy="4524315"/>
          </a:xfrm>
          <a:prstGeom prst="rect">
            <a:avLst/>
          </a:prstGeom>
        </p:spPr>
        <p:txBody>
          <a:bodyPr wrap="square">
            <a:spAutoFit/>
          </a:bodyPr>
          <a:lstStyle/>
          <a:p>
            <a:endParaRPr lang="en-US" dirty="0" smtClean="0"/>
          </a:p>
          <a:p>
            <a:endParaRPr lang="en-US" dirty="0"/>
          </a:p>
          <a:p>
            <a:r>
              <a:rPr lang="en-US" i="1" dirty="0" smtClean="0"/>
              <a:t>Doesn’t Andrey know this?</a:t>
            </a:r>
          </a:p>
          <a:p>
            <a:endParaRPr lang="en-US" i="1" dirty="0" smtClean="0"/>
          </a:p>
          <a:p>
            <a:endParaRPr lang="en-US" i="1" dirty="0" smtClean="0"/>
          </a:p>
          <a:p>
            <a:endParaRPr lang="en-US" i="1" dirty="0"/>
          </a:p>
          <a:p>
            <a:endParaRPr lang="en-US" i="1" dirty="0" smtClean="0"/>
          </a:p>
          <a:p>
            <a:r>
              <a:rPr lang="en-US" i="1" dirty="0" smtClean="0"/>
              <a:t>Information relevant to the employer and the job applied for</a:t>
            </a:r>
            <a:endParaRPr lang="en-US" dirty="0"/>
          </a:p>
          <a:p>
            <a:endParaRPr lang="en-US" i="1" dirty="0"/>
          </a:p>
          <a:p>
            <a:r>
              <a:rPr lang="en-US" i="1" dirty="0" smtClean="0"/>
              <a:t>Personal touch</a:t>
            </a:r>
          </a:p>
          <a:p>
            <a:endParaRPr lang="en-US" i="1" dirty="0"/>
          </a:p>
          <a:p>
            <a:endParaRPr lang="en-US" i="1" dirty="0" smtClean="0"/>
          </a:p>
          <a:p>
            <a:endParaRPr lang="en-US" i="1" dirty="0"/>
          </a:p>
          <a:p>
            <a:r>
              <a:rPr lang="en-US" i="1" dirty="0" smtClean="0"/>
              <a:t>Needs a closing: “Very Respectfully,” “Sincerely,” etc.</a:t>
            </a:r>
            <a:endParaRPr lang="en-US" dirty="0"/>
          </a:p>
        </p:txBody>
      </p:sp>
      <p:cxnSp>
        <p:nvCxnSpPr>
          <p:cNvPr id="15" name="Straight Arrow Connector 14"/>
          <p:cNvCxnSpPr/>
          <p:nvPr/>
        </p:nvCxnSpPr>
        <p:spPr>
          <a:xfrm>
            <a:off x="1828800" y="4114800"/>
            <a:ext cx="3657600" cy="1307647"/>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28800" y="5486401"/>
            <a:ext cx="2590800" cy="609599"/>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90800" y="3581400"/>
            <a:ext cx="1752600" cy="9144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895600" y="1987942"/>
            <a:ext cx="1371600" cy="679058"/>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87869" y="381000"/>
            <a:ext cx="2880789" cy="461665"/>
          </a:xfrm>
          <a:prstGeom prst="rect">
            <a:avLst/>
          </a:prstGeom>
        </p:spPr>
        <p:txBody>
          <a:bodyPr wrap="none">
            <a:spAutoFit/>
          </a:bodyPr>
          <a:lstStyle/>
          <a:p>
            <a:r>
              <a:rPr lang="en-US" sz="2400" b="1" dirty="0"/>
              <a:t>Sample </a:t>
            </a:r>
            <a:r>
              <a:rPr lang="en-US" sz="2400" b="1" dirty="0" smtClean="0"/>
              <a:t>Cover Letter </a:t>
            </a:r>
            <a:endParaRPr lang="en-US" sz="2400" dirty="0"/>
          </a:p>
        </p:txBody>
      </p:sp>
    </p:spTree>
    <p:extLst>
      <p:ext uri="{BB962C8B-B14F-4D97-AF65-F5344CB8AC3E}">
        <p14:creationId xmlns:p14="http://schemas.microsoft.com/office/powerpoint/2010/main" val="304231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7869" y="381000"/>
            <a:ext cx="2880789" cy="461665"/>
          </a:xfrm>
          <a:prstGeom prst="rect">
            <a:avLst/>
          </a:prstGeom>
        </p:spPr>
        <p:txBody>
          <a:bodyPr wrap="none">
            <a:spAutoFit/>
          </a:bodyPr>
          <a:lstStyle/>
          <a:p>
            <a:r>
              <a:rPr lang="en-US" sz="2400" b="1" dirty="0"/>
              <a:t>Sample </a:t>
            </a:r>
            <a:r>
              <a:rPr lang="en-US" sz="2400" b="1" dirty="0" smtClean="0"/>
              <a:t>Cover Letter </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415747779"/>
              </p:ext>
            </p:extLst>
          </p:nvPr>
        </p:nvGraphicFramePr>
        <p:xfrm>
          <a:off x="3744022" y="-76200"/>
          <a:ext cx="5476178" cy="7086599"/>
        </p:xfrm>
        <a:graphic>
          <a:graphicData uri="http://schemas.openxmlformats.org/presentationml/2006/ole">
            <mc:AlternateContent xmlns:mc="http://schemas.openxmlformats.org/markup-compatibility/2006">
              <mc:Choice xmlns:v="urn:schemas-microsoft-com:vml" Requires="v">
                <p:oleObj spid="_x0000_s9236" name="Acrobat Document" r:id="rId3" imgW="4663359" imgH="6035040" progId="AcroExch.Document.DC">
                  <p:embed/>
                </p:oleObj>
              </mc:Choice>
              <mc:Fallback>
                <p:oleObj name="Acrobat Document" r:id="rId3" imgW="4663359" imgH="6035040" progId="AcroExch.Document.DC">
                  <p:embed/>
                  <p:pic>
                    <p:nvPicPr>
                      <p:cNvPr id="0" name=""/>
                      <p:cNvPicPr/>
                      <p:nvPr/>
                    </p:nvPicPr>
                    <p:blipFill>
                      <a:blip r:embed="rId4"/>
                      <a:stretch>
                        <a:fillRect/>
                      </a:stretch>
                    </p:blipFill>
                    <p:spPr>
                      <a:xfrm>
                        <a:off x="3744022" y="-76200"/>
                        <a:ext cx="5476178" cy="7086599"/>
                      </a:xfrm>
                      <a:prstGeom prst="rect">
                        <a:avLst/>
                      </a:prstGeom>
                    </p:spPr>
                  </p:pic>
                </p:oleObj>
              </mc:Fallback>
            </mc:AlternateContent>
          </a:graphicData>
        </a:graphic>
      </p:graphicFrame>
      <p:sp>
        <p:nvSpPr>
          <p:cNvPr id="5" name="Rectangle 4"/>
          <p:cNvSpPr/>
          <p:nvPr/>
        </p:nvSpPr>
        <p:spPr>
          <a:xfrm>
            <a:off x="228600" y="1175130"/>
            <a:ext cx="4114800" cy="4524315"/>
          </a:xfrm>
          <a:prstGeom prst="rect">
            <a:avLst/>
          </a:prstGeom>
        </p:spPr>
        <p:txBody>
          <a:bodyPr wrap="square">
            <a:spAutoFit/>
          </a:bodyPr>
          <a:lstStyle/>
          <a:p>
            <a:endParaRPr lang="en-US" dirty="0" smtClean="0"/>
          </a:p>
          <a:p>
            <a:endParaRPr lang="en-US" dirty="0"/>
          </a:p>
          <a:p>
            <a:r>
              <a:rPr lang="en-US" i="1" dirty="0" smtClean="0"/>
              <a:t>Letterhead is nice touch</a:t>
            </a:r>
          </a:p>
          <a:p>
            <a:endParaRPr lang="en-US" i="1" dirty="0" smtClean="0"/>
          </a:p>
          <a:p>
            <a:r>
              <a:rPr lang="en-US" i="1" dirty="0" smtClean="0"/>
              <a:t>Catches hiring manager’s interest as a scientist and then brings it back to applicant’s own experience</a:t>
            </a:r>
            <a:endParaRPr lang="en-US" dirty="0"/>
          </a:p>
          <a:p>
            <a:endParaRPr lang="en-US" i="1" dirty="0"/>
          </a:p>
          <a:p>
            <a:r>
              <a:rPr lang="en-US" i="1" dirty="0" smtClean="0"/>
              <a:t>Links skills and experience to Theory Center’s work</a:t>
            </a:r>
          </a:p>
          <a:p>
            <a:endParaRPr lang="en-US" i="1" dirty="0"/>
          </a:p>
          <a:p>
            <a:r>
              <a:rPr lang="en-US" i="1" dirty="0" smtClean="0"/>
              <a:t>Makes both a professional and personal connection to the job</a:t>
            </a:r>
          </a:p>
          <a:p>
            <a:endParaRPr lang="en-US" i="1" dirty="0"/>
          </a:p>
          <a:p>
            <a:r>
              <a:rPr lang="en-US" i="1" dirty="0" smtClean="0"/>
              <a:t>Keeps connection open with expectation of future contact</a:t>
            </a:r>
            <a:endParaRPr lang="en-US" dirty="0"/>
          </a:p>
        </p:txBody>
      </p:sp>
      <p:cxnSp>
        <p:nvCxnSpPr>
          <p:cNvPr id="32" name="Straight Arrow Connector 31"/>
          <p:cNvCxnSpPr/>
          <p:nvPr/>
        </p:nvCxnSpPr>
        <p:spPr>
          <a:xfrm flipV="1">
            <a:off x="2667000" y="1066800"/>
            <a:ext cx="1752600" cy="8382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48000" y="3048000"/>
            <a:ext cx="1295400" cy="1524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76400" y="3810000"/>
            <a:ext cx="2667000" cy="3048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38400" y="4648200"/>
            <a:ext cx="1905000" cy="762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981200" y="5334000"/>
            <a:ext cx="3886200" cy="1524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92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050" t="5103" r="9954" b="18291"/>
          <a:stretch/>
        </p:blipFill>
        <p:spPr>
          <a:xfrm>
            <a:off x="4177697" y="0"/>
            <a:ext cx="5423504" cy="6857999"/>
          </a:xfrm>
          <a:prstGeom prst="rect">
            <a:avLst/>
          </a:prstGeom>
        </p:spPr>
      </p:pic>
      <p:grpSp>
        <p:nvGrpSpPr>
          <p:cNvPr id="6" name="Group 5"/>
          <p:cNvGrpSpPr/>
          <p:nvPr/>
        </p:nvGrpSpPr>
        <p:grpSpPr>
          <a:xfrm>
            <a:off x="5096934" y="2497778"/>
            <a:ext cx="3952723" cy="2767433"/>
            <a:chOff x="5096934" y="2497778"/>
            <a:chExt cx="3952723" cy="2767433"/>
          </a:xfrm>
        </p:grpSpPr>
        <p:sp>
          <p:nvSpPr>
            <p:cNvPr id="24" name="Oval 23"/>
            <p:cNvSpPr/>
            <p:nvPr/>
          </p:nvSpPr>
          <p:spPr>
            <a:xfrm>
              <a:off x="5096934" y="2497778"/>
              <a:ext cx="459619" cy="2884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854648" y="2497778"/>
              <a:ext cx="1195009" cy="2884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03105" y="2648854"/>
              <a:ext cx="1011162" cy="2884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740400" y="3246289"/>
              <a:ext cx="275771" cy="2027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548016" y="3390499"/>
              <a:ext cx="275771" cy="2027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016172" y="3812668"/>
              <a:ext cx="551543" cy="2027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395029" y="3812668"/>
              <a:ext cx="643467" cy="2027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701003" y="4228282"/>
              <a:ext cx="393960" cy="2027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130419" y="5062477"/>
              <a:ext cx="459619" cy="2027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687869" y="381000"/>
            <a:ext cx="2880789" cy="461665"/>
          </a:xfrm>
          <a:prstGeom prst="rect">
            <a:avLst/>
          </a:prstGeom>
        </p:spPr>
        <p:txBody>
          <a:bodyPr wrap="none">
            <a:spAutoFit/>
          </a:bodyPr>
          <a:lstStyle/>
          <a:p>
            <a:r>
              <a:rPr lang="en-US" sz="2400" b="1" dirty="0"/>
              <a:t>Sample </a:t>
            </a:r>
            <a:r>
              <a:rPr lang="en-US" sz="2400" b="1" dirty="0" smtClean="0"/>
              <a:t>Cover Letter </a:t>
            </a:r>
            <a:endParaRPr lang="en-US" sz="2400" dirty="0"/>
          </a:p>
        </p:txBody>
      </p:sp>
      <p:cxnSp>
        <p:nvCxnSpPr>
          <p:cNvPr id="12" name="Straight Arrow Connector 11"/>
          <p:cNvCxnSpPr/>
          <p:nvPr/>
        </p:nvCxnSpPr>
        <p:spPr>
          <a:xfrm>
            <a:off x="1143000" y="1905000"/>
            <a:ext cx="7086600" cy="2286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77697" y="4648199"/>
            <a:ext cx="459618" cy="2286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8600" y="1175130"/>
            <a:ext cx="4114800" cy="4524315"/>
          </a:xfrm>
          <a:prstGeom prst="rect">
            <a:avLst/>
          </a:prstGeom>
        </p:spPr>
        <p:txBody>
          <a:bodyPr wrap="square">
            <a:spAutoFit/>
          </a:bodyPr>
          <a:lstStyle/>
          <a:p>
            <a:endParaRPr lang="en-US" dirty="0" smtClean="0"/>
          </a:p>
          <a:p>
            <a:endParaRPr lang="en-US" dirty="0"/>
          </a:p>
          <a:p>
            <a:r>
              <a:rPr lang="en-US" i="1" dirty="0" smtClean="0"/>
              <a:t>No date</a:t>
            </a:r>
          </a:p>
          <a:p>
            <a:endParaRPr lang="en-US" i="1" dirty="0"/>
          </a:p>
          <a:p>
            <a:r>
              <a:rPr lang="en-US" i="1" dirty="0" smtClean="0"/>
              <a:t>Too informal</a:t>
            </a:r>
          </a:p>
          <a:p>
            <a:endParaRPr lang="en-US" i="1" dirty="0" smtClean="0"/>
          </a:p>
          <a:p>
            <a:r>
              <a:rPr lang="en-US" i="1" dirty="0" smtClean="0"/>
              <a:t>Poor grammar and spelling (</a:t>
            </a:r>
            <a:r>
              <a:rPr lang="en-US" i="1" dirty="0" smtClean="0">
                <a:solidFill>
                  <a:srgbClr val="FF0000"/>
                </a:solidFill>
              </a:rPr>
              <a:t>red circles</a:t>
            </a:r>
            <a:r>
              <a:rPr lang="en-US" i="1" dirty="0" smtClean="0"/>
              <a:t>)</a:t>
            </a:r>
          </a:p>
          <a:p>
            <a:endParaRPr lang="en-US" i="1" dirty="0"/>
          </a:p>
          <a:p>
            <a:r>
              <a:rPr lang="en-US" i="1" dirty="0" smtClean="0"/>
              <a:t>Demonstrates interest in program and job, shows applicant researched employer</a:t>
            </a:r>
            <a:endParaRPr lang="en-US" dirty="0"/>
          </a:p>
          <a:p>
            <a:endParaRPr lang="en-US" i="1" dirty="0"/>
          </a:p>
          <a:p>
            <a:r>
              <a:rPr lang="en-US" i="1" dirty="0" smtClean="0"/>
              <a:t>Nice touch that may set applicant apart</a:t>
            </a:r>
          </a:p>
          <a:p>
            <a:endParaRPr lang="en-US" i="1" dirty="0"/>
          </a:p>
          <a:p>
            <a:r>
              <a:rPr lang="en-US" i="1" dirty="0" smtClean="0"/>
              <a:t>Too much space; signature goes below “Sincerely yours,”</a:t>
            </a:r>
            <a:endParaRPr lang="en-US" dirty="0"/>
          </a:p>
        </p:txBody>
      </p:sp>
      <p:cxnSp>
        <p:nvCxnSpPr>
          <p:cNvPr id="15" name="Straight Arrow Connector 14"/>
          <p:cNvCxnSpPr/>
          <p:nvPr/>
        </p:nvCxnSpPr>
        <p:spPr>
          <a:xfrm flipV="1">
            <a:off x="1295400" y="4015402"/>
            <a:ext cx="4343400" cy="99398"/>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81200" y="5486400"/>
            <a:ext cx="2895600" cy="4572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600200" y="2362200"/>
            <a:ext cx="2971800" cy="76200"/>
          </a:xfrm>
          <a:prstGeom prst="straightConnector1">
            <a:avLst/>
          </a:prstGeom>
          <a:ln w="41275" cap="rnd">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34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childTnLst>
                                </p:cTn>
                              </p:par>
                            </p:childTnLst>
                          </p:cTn>
                        </p:par>
                        <p:par>
                          <p:cTn id="46" fill="hold">
                            <p:stCondLst>
                              <p:cond delay="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résumé</a:t>
            </a:r>
            <a:endParaRPr lang="en-US" dirty="0"/>
          </a:p>
        </p:txBody>
      </p:sp>
      <p:sp>
        <p:nvSpPr>
          <p:cNvPr id="3" name="Content Placeholder 2"/>
          <p:cNvSpPr>
            <a:spLocks noGrp="1"/>
          </p:cNvSpPr>
          <p:nvPr>
            <p:ph idx="1"/>
          </p:nvPr>
        </p:nvSpPr>
        <p:spPr>
          <a:xfrm>
            <a:off x="228600" y="1295400"/>
            <a:ext cx="8763000" cy="5410200"/>
          </a:xfrm>
        </p:spPr>
        <p:txBody>
          <a:bodyPr>
            <a:normAutofit fontScale="70000" lnSpcReduction="20000"/>
          </a:bodyPr>
          <a:lstStyle/>
          <a:p>
            <a:pPr>
              <a:buNone/>
            </a:pPr>
            <a:r>
              <a:rPr lang="en-US" b="1" dirty="0" smtClean="0"/>
              <a:t>General</a:t>
            </a:r>
          </a:p>
          <a:p>
            <a:r>
              <a:rPr lang="en-US" dirty="0" smtClean="0"/>
              <a:t>Provides a general and concise introduction to your experiences and skills as they relate to a particular career or position</a:t>
            </a:r>
          </a:p>
          <a:p>
            <a:r>
              <a:rPr lang="en-US" dirty="0" smtClean="0"/>
              <a:t>Should be altered for each position for which you apply</a:t>
            </a:r>
          </a:p>
          <a:p>
            <a:r>
              <a:rPr lang="en-US" dirty="0" smtClean="0"/>
              <a:t>No more than one or two pages</a:t>
            </a:r>
          </a:p>
          <a:p>
            <a:r>
              <a:rPr lang="en-US" dirty="0" smtClean="0"/>
              <a:t>Should always include a cover letter</a:t>
            </a:r>
          </a:p>
          <a:p>
            <a:pPr>
              <a:buNone/>
            </a:pPr>
            <a:r>
              <a:rPr lang="en-US" b="1" dirty="0" smtClean="0"/>
              <a:t>Content</a:t>
            </a:r>
          </a:p>
          <a:p>
            <a:r>
              <a:rPr lang="en-US" b="1" i="1" dirty="0" smtClean="0"/>
              <a:t>Name and Contact Information</a:t>
            </a:r>
            <a:r>
              <a:rPr lang="en-US" i="1" dirty="0" smtClean="0"/>
              <a:t>:</a:t>
            </a:r>
            <a:r>
              <a:rPr lang="en-US" dirty="0" smtClean="0"/>
              <a:t> your residential address is best</a:t>
            </a:r>
          </a:p>
          <a:p>
            <a:r>
              <a:rPr lang="en-US" b="1" i="1" dirty="0" smtClean="0"/>
              <a:t>Education</a:t>
            </a:r>
            <a:r>
              <a:rPr lang="en-US" i="1" dirty="0" smtClean="0"/>
              <a:t>:</a:t>
            </a:r>
            <a:r>
              <a:rPr lang="en-US" dirty="0" smtClean="0"/>
              <a:t> a listing of your degrees or certifications and educational institutions or programs</a:t>
            </a:r>
          </a:p>
          <a:p>
            <a:r>
              <a:rPr lang="en-US" b="1" i="1" dirty="0" smtClean="0"/>
              <a:t>Work Experience</a:t>
            </a:r>
            <a:r>
              <a:rPr lang="en-US" i="1" dirty="0" smtClean="0"/>
              <a:t>:</a:t>
            </a:r>
            <a:r>
              <a:rPr lang="en-US" dirty="0" smtClean="0"/>
              <a:t> names of the companies or institutions you have worked for, the location of each, dates worked, your job title(s), and duties performed</a:t>
            </a:r>
          </a:p>
          <a:p>
            <a:r>
              <a:rPr lang="en-US" b="1" i="1" dirty="0" smtClean="0"/>
              <a:t>Accomplishments</a:t>
            </a:r>
            <a:r>
              <a:rPr lang="en-US" dirty="0" smtClean="0"/>
              <a:t>:  Products, outcomes, results for which you were at least partly responsible</a:t>
            </a:r>
          </a:p>
          <a:p>
            <a:pPr lvl="1"/>
            <a:r>
              <a:rPr lang="en-US" dirty="0" smtClean="0"/>
              <a:t>Can be integrated into </a:t>
            </a:r>
            <a:r>
              <a:rPr lang="en-US" b="1" i="1" dirty="0" smtClean="0"/>
              <a:t>Work Experience</a:t>
            </a:r>
          </a:p>
          <a:p>
            <a:pPr lvl="1"/>
            <a:r>
              <a:rPr lang="en-US" dirty="0" smtClean="0"/>
              <a:t>Should address issues that could translate to new job</a:t>
            </a:r>
            <a:endParaRPr lang="en-US" dirty="0"/>
          </a:p>
        </p:txBody>
      </p:sp>
    </p:spTree>
    <p:extLst>
      <p:ext uri="{BB962C8B-B14F-4D97-AF65-F5344CB8AC3E}">
        <p14:creationId xmlns:p14="http://schemas.microsoft.com/office/powerpoint/2010/main" val="2647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47fad2980124742eb3a1b2ef6477a9279f5fc26"/>
  <p:tag name="ISPRING_RESOURCE_PATHS_HASH_PRESENTER" val="16209250b22cd2d8c1d260de3522954c1c6b2"/>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1227</TotalTime>
  <Words>1519</Words>
  <Application>Microsoft Office PowerPoint</Application>
  <PresentationFormat>On-screen Show (4:3)</PresentationFormat>
  <Paragraphs>196</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Trek</vt:lpstr>
      <vt:lpstr>Acrobat Document</vt:lpstr>
      <vt:lpstr>Helpful hints to land that Job!  </vt:lpstr>
      <vt:lpstr>Finding a job is your job</vt:lpstr>
      <vt:lpstr>Research the prospective employer</vt:lpstr>
      <vt:lpstr>resume or CV?</vt:lpstr>
      <vt:lpstr>COVER LETTER</vt:lpstr>
      <vt:lpstr>PowerPoint Presentation</vt:lpstr>
      <vt:lpstr>PowerPoint Presentation</vt:lpstr>
      <vt:lpstr>PowerPoint Presentation</vt:lpstr>
      <vt:lpstr>résumé</vt:lpstr>
      <vt:lpstr>PowerPoint Presentation</vt:lpstr>
      <vt:lpstr>PowerPoint Presentation</vt:lpstr>
      <vt:lpstr>PowerPoint Presentation</vt:lpstr>
      <vt:lpstr>PowerPoint Presentation</vt:lpstr>
      <vt:lpstr>PowerPoint Presentation</vt:lpstr>
      <vt:lpstr>PowerPoint Presentation</vt:lpstr>
      <vt:lpstr>CHECKLIST</vt:lpstr>
      <vt:lpstr>summary</vt:lpstr>
    </vt:vector>
  </TitlesOfParts>
  <Company>Jefferson Science Associates,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ullman</dc:creator>
  <cp:lastModifiedBy>Bruce Ullman</cp:lastModifiedBy>
  <cp:revision>119</cp:revision>
  <cp:lastPrinted>2016-06-03T13:02:49Z</cp:lastPrinted>
  <dcterms:created xsi:type="dcterms:W3CDTF">2009-02-17T18:09:59Z</dcterms:created>
  <dcterms:modified xsi:type="dcterms:W3CDTF">2016-06-13T17:29:22Z</dcterms:modified>
</cp:coreProperties>
</file>